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380" r:id="rId2"/>
    <p:sldId id="388" r:id="rId3"/>
    <p:sldId id="409" r:id="rId4"/>
    <p:sldId id="411" r:id="rId5"/>
    <p:sldId id="258" r:id="rId6"/>
    <p:sldId id="399" r:id="rId7"/>
    <p:sldId id="420" r:id="rId8"/>
    <p:sldId id="421" r:id="rId9"/>
    <p:sldId id="284" r:id="rId10"/>
    <p:sldId id="422" r:id="rId11"/>
    <p:sldId id="391" r:id="rId12"/>
    <p:sldId id="390" r:id="rId13"/>
    <p:sldId id="393" r:id="rId14"/>
    <p:sldId id="396" r:id="rId15"/>
    <p:sldId id="398" r:id="rId16"/>
    <p:sldId id="397" r:id="rId17"/>
    <p:sldId id="423" r:id="rId18"/>
    <p:sldId id="401" r:id="rId19"/>
    <p:sldId id="404" r:id="rId20"/>
    <p:sldId id="407" r:id="rId21"/>
    <p:sldId id="405" r:id="rId22"/>
    <p:sldId id="406" r:id="rId23"/>
    <p:sldId id="413" r:id="rId24"/>
    <p:sldId id="424" r:id="rId25"/>
    <p:sldId id="415" r:id="rId26"/>
    <p:sldId id="304" r:id="rId27"/>
    <p:sldId id="426" r:id="rId28"/>
    <p:sldId id="427" r:id="rId29"/>
    <p:sldId id="305" r:id="rId30"/>
    <p:sldId id="306" r:id="rId31"/>
    <p:sldId id="402" r:id="rId32"/>
    <p:sldId id="400" r:id="rId33"/>
    <p:sldId id="418" r:id="rId34"/>
    <p:sldId id="425" r:id="rId35"/>
    <p:sldId id="416" r:id="rId36"/>
    <p:sldId id="389" r:id="rId37"/>
    <p:sldId id="295" r:id="rId38"/>
    <p:sldId id="419" r:id="rId39"/>
    <p:sldId id="366" r:id="rId40"/>
    <p:sldId id="367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5252" autoAdjust="0"/>
  </p:normalViewPr>
  <p:slideViewPr>
    <p:cSldViewPr>
      <p:cViewPr varScale="1">
        <p:scale>
          <a:sx n="104" d="100"/>
          <a:sy n="104" d="100"/>
        </p:scale>
        <p:origin x="13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177D-6A4C-4B3C-B37A-367DB90657FD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E146-7870-48B1-A1BB-34BEA52311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4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2BF2E566-06BD-4156-AF28-6256C9D3DE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1B7EFE-FCBE-4A0F-8E91-DAA2363A8CCD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5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5AC32FD3-ED0C-4585-9163-09612CCA6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62000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1B1E71FA-A3EC-4E32-8245-0D1297201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28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>
            <a:extLst>
              <a:ext uri="{FF2B5EF4-FFF2-40B4-BE49-F238E27FC236}">
                <a16:creationId xmlns:a16="http://schemas.microsoft.com/office/drawing/2014/main" id="{D90F69FA-4867-40ED-8A60-226994EBE4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B453B5-976C-4520-B1AD-14B412F8196D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37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2E55A9EE-8119-4E2E-A360-963A334E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762000"/>
            <a:ext cx="4978400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07607D5F-6183-448A-88D4-ADB56D436D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5022850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>
            <a:extLst>
              <a:ext uri="{FF2B5EF4-FFF2-40B4-BE49-F238E27FC236}">
                <a16:creationId xmlns:a16="http://schemas.microsoft.com/office/drawing/2014/main" id="{D90F69FA-4867-40ED-8A60-226994EBE4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B453B5-976C-4520-B1AD-14B412F8196D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38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2E55A9EE-8119-4E2E-A360-963A334E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762000"/>
            <a:ext cx="4978400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07607D5F-6183-448A-88D4-ADB56D436D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5022850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3640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5E146-7870-48B1-A1BB-34BEA5231179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1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5E146-7870-48B1-A1BB-34BEA523117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73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>
            <a:extLst>
              <a:ext uri="{FF2B5EF4-FFF2-40B4-BE49-F238E27FC236}">
                <a16:creationId xmlns:a16="http://schemas.microsoft.com/office/drawing/2014/main" id="{6D3D86D6-7373-45AD-89C7-7500C7CF8C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03536" indent="-227594" defTabSz="447286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58724" indent="-227594" defTabSz="447286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13912" indent="-227594" defTabSz="447286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69101" indent="-227594" defTabSz="447286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D82734-9A84-48F5-BC1A-2C435882FACD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FF0A9243-31A0-4076-A2ED-EBE47DB8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65" y="760783"/>
            <a:ext cx="4936894" cy="37278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038" tIns="45519" rIns="91038" bIns="45519" anchor="ctr"/>
          <a:lstStyle/>
          <a:p>
            <a:endParaRPr lang="de-DE" altLang="de-DE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FCFFE68C-FF35-4D76-954A-CB32AC9BC7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6776" y="4716856"/>
            <a:ext cx="4980974" cy="4488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>
            <a:extLst>
              <a:ext uri="{FF2B5EF4-FFF2-40B4-BE49-F238E27FC236}">
                <a16:creationId xmlns:a16="http://schemas.microsoft.com/office/drawing/2014/main" id="{6D3D86D6-7373-45AD-89C7-7500C7CF8C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03536" indent="-227594" defTabSz="447286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58724" indent="-227594" defTabSz="447286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13912" indent="-227594" defTabSz="447286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69101" indent="-227594" defTabSz="447286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5705" algn="l"/>
                <a:tab pos="892991" algn="l"/>
                <a:tab pos="1340277" algn="l"/>
                <a:tab pos="1787563" algn="l"/>
                <a:tab pos="2234848" algn="l"/>
                <a:tab pos="2682134" algn="l"/>
                <a:tab pos="3129420" algn="l"/>
                <a:tab pos="3576706" algn="l"/>
                <a:tab pos="4023991" algn="l"/>
                <a:tab pos="4471277" algn="l"/>
                <a:tab pos="4918563" algn="l"/>
                <a:tab pos="5365849" algn="l"/>
                <a:tab pos="5813134" algn="l"/>
                <a:tab pos="6260420" algn="l"/>
                <a:tab pos="6707706" algn="l"/>
                <a:tab pos="7154992" algn="l"/>
                <a:tab pos="7602277" algn="l"/>
                <a:tab pos="8049563" algn="l"/>
                <a:tab pos="8496849" algn="l"/>
                <a:tab pos="894413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D82734-9A84-48F5-BC1A-2C435882FACD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24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FF0A9243-31A0-4076-A2ED-EBE47DB8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65" y="760783"/>
            <a:ext cx="4936894" cy="37278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038" tIns="45519" rIns="91038" bIns="45519" anchor="ctr"/>
          <a:lstStyle/>
          <a:p>
            <a:endParaRPr lang="de-DE" altLang="de-DE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FCFFE68C-FF35-4D76-954A-CB32AC9BC7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6776" y="4716856"/>
            <a:ext cx="4980974" cy="4488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88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>
            <a:extLst>
              <a:ext uri="{FF2B5EF4-FFF2-40B4-BE49-F238E27FC236}">
                <a16:creationId xmlns:a16="http://schemas.microsoft.com/office/drawing/2014/main" id="{B8D2DACC-E144-4EEA-A8A3-94BFA4EA47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63F973-8565-45F0-A421-504066479C68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26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06E041E5-3462-426A-B1FA-922627F8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762000"/>
            <a:ext cx="4978400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015D0016-3D18-4B01-9019-FF1446F988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50228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>
            <a:extLst>
              <a:ext uri="{FF2B5EF4-FFF2-40B4-BE49-F238E27FC236}">
                <a16:creationId xmlns:a16="http://schemas.microsoft.com/office/drawing/2014/main" id="{B8D2DACC-E144-4EEA-A8A3-94BFA4EA47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63F973-8565-45F0-A421-504066479C68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27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06E041E5-3462-426A-B1FA-922627F8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762000"/>
            <a:ext cx="4978400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015D0016-3D18-4B01-9019-FF1446F988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50228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731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>
            <a:extLst>
              <a:ext uri="{FF2B5EF4-FFF2-40B4-BE49-F238E27FC236}">
                <a16:creationId xmlns:a16="http://schemas.microsoft.com/office/drawing/2014/main" id="{B8D2DACC-E144-4EEA-A8A3-94BFA4EA47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63F973-8565-45F0-A421-504066479C68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28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06E041E5-3462-426A-B1FA-922627F8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762000"/>
            <a:ext cx="4978400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015D0016-3D18-4B01-9019-FF1446F988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50228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416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>
            <a:extLst>
              <a:ext uri="{FF2B5EF4-FFF2-40B4-BE49-F238E27FC236}">
                <a16:creationId xmlns:a16="http://schemas.microsoft.com/office/drawing/2014/main" id="{1047DF18-5D65-4C3F-908F-72FA819B09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0AC5F8-5F03-4888-AF6B-B9118A609210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29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A15D8919-22C6-40ED-A4BF-07891D04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762000"/>
            <a:ext cx="4978400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4FC3B5D6-C94D-4E85-8287-D43E205859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50228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>
            <a:extLst>
              <a:ext uri="{FF2B5EF4-FFF2-40B4-BE49-F238E27FC236}">
                <a16:creationId xmlns:a16="http://schemas.microsoft.com/office/drawing/2014/main" id="{C34EBBBA-784A-49E4-A9DB-B9C65D516B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D7867E-92F0-4943-A7F4-5AE6A2FF0E7E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30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223D10E7-48E2-4851-B0EA-2A0006B1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762000"/>
            <a:ext cx="4978400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A0DDE543-ED42-4C5F-BBD0-82507464E9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50228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8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57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64463" cy="15589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5238" cy="39766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3438" y="1981200"/>
            <a:ext cx="3806825" cy="3976688"/>
          </a:xfrm>
        </p:spPr>
        <p:txBody>
          <a:bodyPr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29441B-D50A-447A-81E0-2F4B8F1AA09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7063" cy="449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C7B6F7-6538-4BD2-B742-313E7820F01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7663" cy="449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BAA1BD-3C01-4932-A713-DD8D6699734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7063" cy="449263"/>
          </a:xfrm>
        </p:spPr>
        <p:txBody>
          <a:bodyPr/>
          <a:lstStyle>
            <a:lvl1pPr>
              <a:defRPr/>
            </a:lvl1pPr>
          </a:lstStyle>
          <a:p>
            <a:fld id="{FF4A5310-377F-4089-A22B-3D7AD3B5872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8960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80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4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2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4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9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25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83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0E4A03-BA30-4B94-8B14-45676D961EF2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D8794F-BDD1-47C9-AFB5-9C240543F11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.bayern.de/gestalten/digitalisierung/kuenstliche-intelligenz/unterschle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stadtschule-bayreuth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erwaltung@altstadtschule-bayreuth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.bycs.de/edu-sharing/components/searc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10F376D-AE94-44B2-9AD5-F86DD5FDF744}"/>
              </a:ext>
            </a:extLst>
          </p:cNvPr>
          <p:cNvSpPr/>
          <p:nvPr/>
        </p:nvSpPr>
        <p:spPr>
          <a:xfrm>
            <a:off x="359532" y="1124744"/>
            <a:ext cx="8424936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Herzlich Willkommen zur Informationsveranstaltung </a:t>
            </a:r>
          </a:p>
          <a:p>
            <a:pPr algn="ctr"/>
            <a:r>
              <a:rPr lang="de-DE" sz="40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18. März 2026  -  14 Uhr</a:t>
            </a:r>
            <a:endParaRPr lang="de-DE" sz="10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  <a:p>
            <a:pPr algn="ctr"/>
            <a:endParaRPr lang="de-DE" sz="1000" b="1" dirty="0">
              <a:latin typeface="Goudy Old Style" panose="02020502050305020303" pitchFamily="18" charset="0"/>
            </a:endParaRPr>
          </a:p>
          <a:p>
            <a:pPr algn="ctr"/>
            <a:endParaRPr lang="de-DE" sz="1000" b="1" dirty="0">
              <a:latin typeface="Goudy Old Style" panose="02020502050305020303" pitchFamily="18" charset="0"/>
            </a:endParaRPr>
          </a:p>
          <a:p>
            <a:pPr algn="ctr"/>
            <a:r>
              <a:rPr lang="de-DE" sz="3600" b="1" dirty="0">
                <a:latin typeface="Goudy Old Style" panose="02020502050305020303" pitchFamily="18" charset="0"/>
              </a:rPr>
              <a:t>Besondere Leistungsfeststellung zum Qualifizierenden Abschluss </a:t>
            </a:r>
          </a:p>
          <a:p>
            <a:pPr algn="ctr"/>
            <a:r>
              <a:rPr lang="de-DE" sz="3600" b="1" dirty="0">
                <a:latin typeface="Goudy Old Style" panose="02020502050305020303" pitchFamily="18" charset="0"/>
              </a:rPr>
              <a:t>der Mittelschule 2026</a:t>
            </a:r>
            <a:endParaRPr lang="de-DE" sz="36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352F76-AFC3-4FCC-9ECE-6D13A735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3A8F7FE-E515-4946-B51B-422CF605DFA2}"/>
              </a:ext>
            </a:extLst>
          </p:cNvPr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latin typeface="Goudy Old Style" panose="02020502050305020303" pitchFamily="18" charset="0"/>
              </a:rPr>
              <a:t>Mittelschule Bayreuth-Altstadt</a:t>
            </a:r>
          </a:p>
        </p:txBody>
      </p:sp>
    </p:spTree>
    <p:extLst>
      <p:ext uri="{BB962C8B-B14F-4D97-AF65-F5344CB8AC3E}">
        <p14:creationId xmlns:p14="http://schemas.microsoft.com/office/powerpoint/2010/main" val="162073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01264" y="1340768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4DBBDDB-0C95-4613-A18B-F9DF7E59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5559"/>
            <a:ext cx="9144000" cy="830263"/>
          </a:xfrm>
        </p:spPr>
        <p:txBody>
          <a:bodyPr lIns="98640" tIns="79560" rIns="98640" bIns="49320">
            <a:no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7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Pflichtfach</a:t>
            </a:r>
            <a:r>
              <a:rPr lang="en-GB" altLang="de-DE" sz="37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Deutsch  - 30. </a:t>
            </a:r>
            <a:r>
              <a:rPr lang="en-GB" altLang="de-DE" sz="37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Juni</a:t>
            </a:r>
            <a:r>
              <a:rPr lang="en-GB" altLang="de-DE" sz="37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2026; 8:30 </a:t>
            </a:r>
            <a:r>
              <a:rPr lang="en-GB" altLang="de-DE" sz="37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Uhr</a:t>
            </a:r>
            <a:endParaRPr lang="en-GB" altLang="de-DE" sz="3700" b="1" dirty="0">
              <a:solidFill>
                <a:srgbClr val="255691"/>
              </a:solidFill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896C95-14D0-409F-A216-6FDD01E4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117CCD1-AE46-4253-B711-FA654934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2" y="1002950"/>
            <a:ext cx="8496000" cy="4407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96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4DBBDDB-0C95-4613-A18B-F9DF7E59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669" y="548680"/>
            <a:ext cx="8856662" cy="830263"/>
          </a:xfrm>
        </p:spPr>
        <p:txBody>
          <a:bodyPr lIns="98640" tIns="79560" rIns="98640" bIns="49320">
            <a:normAutofit fontScale="90000"/>
          </a:bodyPr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Pflichtfach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Deutsch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als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Zweitsprache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– </a:t>
            </a:r>
            <a:r>
              <a:rPr lang="en-GB" altLang="de-DE" sz="44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mündliche</a:t>
            </a:r>
            <a:r>
              <a:rPr lang="en-GB" altLang="de-DE" sz="44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GB" altLang="de-DE" sz="44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Prüfung</a:t>
            </a:r>
            <a:r>
              <a:rPr lang="en-GB" altLang="de-DE" sz="44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- 9. </a:t>
            </a:r>
            <a:r>
              <a:rPr lang="en-GB" altLang="de-DE" sz="44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Juni</a:t>
            </a:r>
            <a:r>
              <a:rPr lang="en-GB" altLang="de-DE" sz="44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2026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DBBAB7-89A1-4933-B893-254011F2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91" y="1414284"/>
            <a:ext cx="8136904" cy="5238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957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A4DBBDDB-0C95-4613-A18B-F9DF7E59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669" y="510505"/>
            <a:ext cx="8856662" cy="830263"/>
          </a:xfrm>
        </p:spPr>
        <p:txBody>
          <a:bodyPr lIns="98640" tIns="79560" rIns="98640" bIns="49320">
            <a:no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4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Pflichtfach</a:t>
            </a:r>
            <a:r>
              <a:rPr lang="en-GB" altLang="de-DE" sz="40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Deutsch </a:t>
            </a:r>
            <a:r>
              <a:rPr lang="en-GB" altLang="de-DE" sz="4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als</a:t>
            </a:r>
            <a:r>
              <a:rPr lang="en-GB" altLang="de-DE" sz="40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GB" altLang="de-DE" sz="4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Zweitsprache</a:t>
            </a:r>
            <a:br>
              <a:rPr lang="en-GB" altLang="de-DE" sz="40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</a:br>
            <a:r>
              <a:rPr lang="en-GB" altLang="de-DE" sz="40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30. </a:t>
            </a:r>
            <a:r>
              <a:rPr lang="en-GB" altLang="de-DE" sz="4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Juni</a:t>
            </a:r>
            <a:r>
              <a:rPr lang="en-GB" altLang="de-DE" sz="40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2026; 8:30 </a:t>
            </a:r>
            <a:r>
              <a:rPr lang="en-GB" altLang="de-DE" sz="4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Uhr</a:t>
            </a:r>
            <a:endParaRPr lang="en-GB" altLang="de-DE" sz="4000" b="1" dirty="0">
              <a:solidFill>
                <a:srgbClr val="255691"/>
              </a:solidFill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4F8944-EF34-4F0D-99F4-2550DB79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1340768"/>
            <a:ext cx="8028432" cy="4289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857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04548" y="1088847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4DBBDDB-0C95-4613-A18B-F9DF7E59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830263"/>
          </a:xfrm>
        </p:spPr>
        <p:txBody>
          <a:bodyPr lIns="98640" tIns="79560" rIns="98640" bIns="49320">
            <a:noAutofit/>
          </a:bodyPr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44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Pflichtfach</a:t>
            </a:r>
            <a:r>
              <a:rPr lang="en-GB" altLang="de-DE" sz="44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GB" altLang="de-DE" sz="44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Mathematik</a:t>
            </a:r>
            <a:br>
              <a:rPr lang="en-GB" altLang="de-DE" sz="44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</a:br>
            <a:r>
              <a:rPr lang="en-GB" altLang="de-DE" sz="44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1. </a:t>
            </a:r>
            <a:r>
              <a:rPr lang="en-GB" altLang="de-DE" sz="44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Juli</a:t>
            </a:r>
            <a:r>
              <a:rPr lang="en-GB" altLang="de-DE" sz="44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2026; 8:30 </a:t>
            </a:r>
            <a:r>
              <a:rPr lang="en-GB" altLang="de-DE" sz="44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Uhr</a:t>
            </a:r>
            <a:endParaRPr lang="en-GB" altLang="de-DE" sz="4400" b="1" dirty="0">
              <a:solidFill>
                <a:srgbClr val="255691"/>
              </a:solidFill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60EDD3-8E6A-4CD3-BA24-499F1A521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36" y="1761011"/>
            <a:ext cx="8208727" cy="3458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152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75CF2FB-B898-47F0-B49C-9624CC308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76349"/>
            <a:ext cx="9036050" cy="1768475"/>
          </a:xfrm>
        </p:spPr>
        <p:txBody>
          <a:bodyPr lIns="98640" tIns="79560" rIns="98640" bIns="49320">
            <a:normAutofit fontScale="90000"/>
          </a:bodyPr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49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Wahlfächer</a:t>
            </a:r>
            <a:r>
              <a:rPr lang="en-GB" altLang="de-DE" sz="49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49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Englisch</a:t>
            </a:r>
            <a:r>
              <a:rPr lang="en-GB" altLang="de-DE" sz="49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, NT, GPG, </a:t>
            </a:r>
            <a:r>
              <a:rPr lang="en-GB" altLang="de-DE" sz="49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Projektprüfung</a:t>
            </a:r>
            <a:br>
              <a:rPr lang="en-GB" altLang="de-DE" sz="5400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r>
              <a:rPr lang="en-GB" altLang="de-DE" sz="30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(</a:t>
            </a:r>
            <a:r>
              <a:rPr lang="en-GB" altLang="de-DE" sz="3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</a:t>
            </a:r>
            <a:r>
              <a:rPr lang="en-GB" altLang="de-DE" sz="3000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atur</a:t>
            </a:r>
            <a:r>
              <a:rPr lang="en-GB" altLang="de-DE" sz="3000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und </a:t>
            </a:r>
            <a:r>
              <a:rPr lang="en-GB" altLang="de-DE" sz="30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</a:t>
            </a:r>
            <a:r>
              <a:rPr lang="en-GB" altLang="de-DE" sz="3000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echnik)   (</a:t>
            </a:r>
            <a:r>
              <a:rPr lang="en-GB" altLang="de-DE" sz="3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G</a:t>
            </a:r>
            <a:r>
              <a:rPr lang="en-GB" altLang="de-DE" sz="3000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eschichte</a:t>
            </a:r>
            <a:r>
              <a:rPr lang="en-GB" altLang="de-DE" sz="3000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/</a:t>
            </a:r>
            <a:r>
              <a:rPr lang="en-GB" altLang="de-DE" sz="3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GB" altLang="de-DE" sz="3000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olitik</a:t>
            </a:r>
            <a:r>
              <a:rPr lang="en-GB" altLang="de-DE" sz="3000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/</a:t>
            </a:r>
            <a:r>
              <a:rPr lang="en-GB" altLang="de-DE" sz="30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G</a:t>
            </a:r>
            <a:r>
              <a:rPr lang="en-GB" altLang="de-DE" sz="3000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eographie</a:t>
            </a:r>
            <a:r>
              <a:rPr lang="en-GB" altLang="de-DE" sz="3000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D6538E5-AAD7-41CA-8FEA-F87618CAB6BD}"/>
              </a:ext>
            </a:extLst>
          </p:cNvPr>
          <p:cNvSpPr txBox="1">
            <a:spLocks noChangeArrowheads="1"/>
          </p:cNvSpPr>
          <p:nvPr/>
        </p:nvSpPr>
        <p:spPr>
          <a:xfrm>
            <a:off x="149784" y="2276872"/>
            <a:ext cx="8749133" cy="3456384"/>
          </a:xfrm>
          <a:prstGeom prst="rect">
            <a:avLst/>
          </a:prstGeom>
        </p:spPr>
        <p:txBody>
          <a:bodyPr lIns="98640" tIns="109800" rIns="98640" bIns="4932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4000"/>
              </a:lnSpc>
              <a:spcBef>
                <a:spcPts val="750"/>
              </a:spcBef>
              <a:buNone/>
              <a:tabLst>
                <a:tab pos="84138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en-GB" altLang="de-DE" sz="2800" u="sng" dirty="0">
                <a:solidFill>
                  <a:schemeClr val="tx1"/>
                </a:solidFill>
                <a:cs typeface="Arial" panose="020B0604020202020204" pitchFamily="34" charset="0"/>
              </a:rPr>
              <a:t>Neu für “</a:t>
            </a:r>
            <a:r>
              <a:rPr lang="de-DE" altLang="de-DE" sz="2800" u="sng" dirty="0">
                <a:solidFill>
                  <a:schemeClr val="tx1"/>
                </a:solidFill>
                <a:cs typeface="Arial" panose="020B0604020202020204" pitchFamily="34" charset="0"/>
              </a:rPr>
              <a:t>Andere Teilnehmer“: 2 Fächer aus dieser Gruppe: </a:t>
            </a:r>
          </a:p>
          <a:p>
            <a:pPr marL="361950" indent="-361950">
              <a:lnSpc>
                <a:spcPct val="84000"/>
              </a:lnSpc>
              <a:spcBef>
                <a:spcPts val="750"/>
              </a:spcBef>
              <a:tabLst>
                <a:tab pos="84138" algn="l"/>
                <a:tab pos="533400" algn="l"/>
                <a:tab pos="1079500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de-DE" altLang="de-DE" sz="2800" dirty="0">
                <a:solidFill>
                  <a:schemeClr val="tx1"/>
                </a:solidFill>
                <a:cs typeface="Arial" panose="020B0604020202020204" pitchFamily="34" charset="0"/>
              </a:rPr>
              <a:t>z.B. 	E und NT oder </a:t>
            </a:r>
          </a:p>
          <a:p>
            <a:pPr marL="717550" lvl="3" indent="0">
              <a:lnSpc>
                <a:spcPct val="84000"/>
              </a:lnSpc>
              <a:spcBef>
                <a:spcPts val="750"/>
              </a:spcBef>
              <a:buNone/>
              <a:tabLst>
                <a:tab pos="84138" algn="l"/>
                <a:tab pos="533400" algn="l"/>
                <a:tab pos="1079500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de-DE" altLang="de-DE" sz="2800" dirty="0">
                <a:solidFill>
                  <a:schemeClr val="tx1"/>
                </a:solidFill>
                <a:cs typeface="Arial" panose="020B0604020202020204" pitchFamily="34" charset="0"/>
              </a:rPr>
              <a:t>	E und GPG oder </a:t>
            </a:r>
          </a:p>
          <a:p>
            <a:pPr marL="658368" lvl="3" indent="0">
              <a:lnSpc>
                <a:spcPct val="84000"/>
              </a:lnSpc>
              <a:spcBef>
                <a:spcPts val="750"/>
              </a:spcBef>
              <a:buNone/>
              <a:tabLst>
                <a:tab pos="84138" algn="l"/>
                <a:tab pos="533400" algn="l"/>
                <a:tab pos="1079500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de-DE" altLang="de-DE" sz="2800" dirty="0">
                <a:solidFill>
                  <a:schemeClr val="tx1"/>
                </a:solidFill>
                <a:cs typeface="Arial" panose="020B0604020202020204" pitchFamily="34" charset="0"/>
              </a:rPr>
              <a:t>	NT und GPG oder</a:t>
            </a:r>
          </a:p>
          <a:p>
            <a:pPr marL="658368" lvl="3" indent="0">
              <a:lnSpc>
                <a:spcPct val="84000"/>
              </a:lnSpc>
              <a:spcBef>
                <a:spcPts val="750"/>
              </a:spcBef>
              <a:buNone/>
              <a:tabLst>
                <a:tab pos="84138" algn="l"/>
                <a:tab pos="533400" algn="l"/>
                <a:tab pos="1079500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de-DE" altLang="de-DE" sz="2800" dirty="0">
                <a:solidFill>
                  <a:schemeClr val="tx1"/>
                </a:solidFill>
                <a:cs typeface="Arial" panose="020B0604020202020204" pitchFamily="34" charset="0"/>
              </a:rPr>
              <a:t>	Projektprüfung mit einem der genannten Fächer  </a:t>
            </a:r>
          </a:p>
          <a:p>
            <a:pPr marL="658368" lvl="3" indent="0">
              <a:lnSpc>
                <a:spcPct val="84000"/>
              </a:lnSpc>
              <a:spcBef>
                <a:spcPts val="750"/>
              </a:spcBef>
              <a:buNone/>
              <a:tabLst>
                <a:tab pos="84138" algn="l"/>
                <a:tab pos="533400" algn="l"/>
                <a:tab pos="1079500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de-DE" altLang="de-DE" sz="2800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de-DE" altLang="de-DE" sz="2000" dirty="0">
                <a:solidFill>
                  <a:schemeClr val="tx1"/>
                </a:solidFill>
                <a:cs typeface="Arial" panose="020B0604020202020204" pitchFamily="34" charset="0"/>
              </a:rPr>
              <a:t>Anmerkung: Muttersprache ersetzt Englisch</a:t>
            </a:r>
            <a:endParaRPr lang="en-GB" altLang="de-DE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4000"/>
              </a:lnSpc>
              <a:spcBef>
                <a:spcPts val="750"/>
              </a:spcBef>
              <a:buNone/>
              <a:tabLst>
                <a:tab pos="84138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endParaRPr lang="en-GB" altLang="de-DE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EA55FC5-BDB3-43F8-AE28-734690CF1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44624"/>
            <a:ext cx="8632825" cy="1511300"/>
          </a:xfrm>
        </p:spPr>
        <p:txBody>
          <a:bodyPr lIns="90000" tIns="179856" rIns="90000" bIns="4680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Englisch - </a:t>
            </a:r>
            <a:r>
              <a:rPr lang="de-DE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Mündlicher</a:t>
            </a:r>
            <a: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Teil</a:t>
            </a:r>
            <a:b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</a:br>
            <a: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16./</a:t>
            </a:r>
            <a:r>
              <a:rPr lang="de-DE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1</a:t>
            </a:r>
            <a: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7./18. </a:t>
            </a:r>
            <a:r>
              <a:rPr lang="de-DE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Juni</a:t>
            </a:r>
            <a: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2026  –  15 Minuten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73F609-8199-4C5D-BF0E-6E537BC5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479065"/>
            <a:ext cx="5966977" cy="4770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735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EA55FC5-BDB3-43F8-AE28-734690CF1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44624"/>
            <a:ext cx="8632825" cy="1511300"/>
          </a:xfrm>
        </p:spPr>
        <p:txBody>
          <a:bodyPr lIns="90000" tIns="179856" rIns="90000" bIns="46800" anchor="ctr"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Englisch - Schriftlicher Teil</a:t>
            </a:r>
            <a:b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</a:br>
            <a:r>
              <a:rPr lang="de-DE" alt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29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.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Juni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2026; 8:30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Uhr</a:t>
            </a:r>
            <a:endParaRPr lang="de-DE" altLang="de-DE" sz="48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467812-65C5-41B4-9B3E-F1DA13BF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10" y="1555924"/>
            <a:ext cx="6552979" cy="5113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557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75CF2FB-B898-47F0-B49C-9624CC308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998" y="260648"/>
            <a:ext cx="8496498" cy="1368152"/>
          </a:xfrm>
        </p:spPr>
        <p:txBody>
          <a:bodyPr lIns="98640" tIns="79560" rIns="98640" bIns="49320">
            <a:norm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4900" b="1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       NT                   GPG</a:t>
            </a:r>
            <a:br>
              <a:rPr lang="en-GB" altLang="de-DE" sz="4900" b="1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br>
              <a:rPr lang="en-GB" altLang="de-DE" sz="2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r>
              <a:rPr lang="en-GB" altLang="de-DE" sz="3000" b="1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(</a:t>
            </a:r>
            <a:r>
              <a:rPr lang="en-GB" altLang="de-DE" sz="3000" b="1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</a:t>
            </a:r>
            <a:r>
              <a:rPr lang="en-GB" altLang="de-DE" sz="3000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atur</a:t>
            </a:r>
            <a:r>
              <a:rPr lang="en-GB" altLang="de-DE" sz="3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und </a:t>
            </a:r>
            <a:r>
              <a:rPr lang="en-GB" altLang="de-DE" sz="3000" b="1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</a:t>
            </a:r>
            <a:r>
              <a:rPr lang="en-GB" altLang="de-DE" sz="3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echnik)   (</a:t>
            </a:r>
            <a:r>
              <a:rPr lang="en-GB" altLang="de-DE" sz="3000" b="1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G</a:t>
            </a:r>
            <a:r>
              <a:rPr lang="en-GB" altLang="de-DE" sz="3000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eschichte</a:t>
            </a:r>
            <a:r>
              <a:rPr lang="en-GB" altLang="de-DE" sz="3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/</a:t>
            </a:r>
            <a:r>
              <a:rPr lang="en-GB" altLang="de-DE" sz="3000" b="1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GB" altLang="de-DE" sz="3000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olitik</a:t>
            </a:r>
            <a:r>
              <a:rPr lang="en-GB" altLang="de-DE" sz="3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/</a:t>
            </a:r>
            <a:r>
              <a:rPr lang="en-GB" altLang="de-DE" sz="3000" b="1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G</a:t>
            </a:r>
            <a:r>
              <a:rPr lang="en-GB" altLang="de-DE" sz="3000" dirty="0" err="1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eographie</a:t>
            </a:r>
            <a:r>
              <a:rPr lang="en-GB" altLang="de-DE" sz="3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D6538E5-AAD7-41CA-8FEA-F87618CAB6BD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916832"/>
            <a:ext cx="8749133" cy="4684712"/>
          </a:xfrm>
          <a:prstGeom prst="rect">
            <a:avLst/>
          </a:prstGeom>
        </p:spPr>
        <p:txBody>
          <a:bodyPr lIns="98640" tIns="109800" rIns="98640" bIns="4932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84000"/>
              </a:lnSpc>
              <a:spcBef>
                <a:spcPts val="750"/>
              </a:spcBef>
              <a:buClrTx/>
              <a:buSzTx/>
              <a:buFontTx/>
              <a:buNone/>
              <a:tabLst>
                <a:tab pos="84138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138488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endParaRPr lang="de-DE" altLang="de-D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4000"/>
              </a:lnSpc>
              <a:spcBef>
                <a:spcPts val="463"/>
              </a:spcBef>
              <a:buNone/>
              <a:tabLst>
                <a:tab pos="84138" algn="l"/>
                <a:tab pos="36195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cs typeface="Arial" pitchFamily="34" charset="0"/>
              </a:rPr>
              <a:t>• </a:t>
            </a:r>
            <a:r>
              <a:rPr lang="de-DE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Aufgabenstellung durch die Schule</a:t>
            </a:r>
          </a:p>
          <a:p>
            <a:pPr marL="0" indent="0">
              <a:lnSpc>
                <a:spcPct val="84000"/>
              </a:lnSpc>
              <a:spcBef>
                <a:spcPts val="463"/>
              </a:spcBef>
              <a:buNone/>
              <a:tabLst>
                <a:tab pos="84138" algn="l"/>
                <a:tab pos="36195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en-GB" altLang="de-DE" sz="3200" i="1" dirty="0">
                <a:solidFill>
                  <a:schemeClr val="tx1"/>
                </a:solidFill>
                <a:cs typeface="Arial" panose="020B0604020202020204" pitchFamily="34" charset="0"/>
              </a:rPr>
              <a:t>		</a:t>
            </a:r>
            <a:r>
              <a:rPr lang="de-DE" sz="3200" dirty="0">
                <a:solidFill>
                  <a:schemeClr val="tx1"/>
                </a:solidFill>
                <a:cs typeface="Arial" pitchFamily="34" charset="0"/>
              </a:rPr>
              <a:t> • </a:t>
            </a:r>
            <a:r>
              <a:rPr lang="en-GB" altLang="de-DE" sz="3200" dirty="0" err="1">
                <a:solidFill>
                  <a:schemeClr val="tx1"/>
                </a:solidFill>
                <a:cs typeface="Arial" panose="020B0604020202020204" pitchFamily="34" charset="0"/>
              </a:rPr>
              <a:t>Arbeitszeit</a:t>
            </a: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 der </a:t>
            </a:r>
            <a:r>
              <a:rPr lang="en-GB" altLang="de-DE" sz="3200" dirty="0" err="1">
                <a:solidFill>
                  <a:schemeClr val="tx1"/>
                </a:solidFill>
                <a:cs typeface="Arial" panose="020B0604020202020204" pitchFamily="34" charset="0"/>
              </a:rPr>
              <a:t>schriftlichen</a:t>
            </a: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altLang="de-DE" sz="3200" dirty="0" err="1">
                <a:solidFill>
                  <a:schemeClr val="tx1"/>
                </a:solidFill>
                <a:cs typeface="Arial" panose="020B0604020202020204" pitchFamily="34" charset="0"/>
              </a:rPr>
              <a:t>Prüfung</a:t>
            </a: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84000"/>
              </a:lnSpc>
              <a:spcBef>
                <a:spcPts val="463"/>
              </a:spcBef>
              <a:buNone/>
              <a:tabLst>
                <a:tab pos="84138" algn="l"/>
                <a:tab pos="361950" algn="l"/>
                <a:tab pos="720725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			75 </a:t>
            </a:r>
            <a:r>
              <a:rPr lang="en-GB" altLang="de-DE" sz="3200" dirty="0" err="1">
                <a:solidFill>
                  <a:schemeClr val="tx1"/>
                </a:solidFill>
                <a:cs typeface="Arial" panose="020B0604020202020204" pitchFamily="34" charset="0"/>
              </a:rPr>
              <a:t>Minuten</a:t>
            </a:r>
            <a:endParaRPr lang="en-GB" altLang="de-DE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4000"/>
              </a:lnSpc>
              <a:spcBef>
                <a:spcPts val="463"/>
              </a:spcBef>
              <a:buNone/>
              <a:tabLst>
                <a:tab pos="84138" algn="l"/>
                <a:tab pos="36195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</a:tabLst>
            </a:pP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		</a:t>
            </a:r>
            <a:r>
              <a:rPr lang="de-DE" sz="3200" dirty="0">
                <a:solidFill>
                  <a:schemeClr val="tx1"/>
                </a:solidFill>
                <a:cs typeface="Arial" pitchFamily="34" charset="0"/>
              </a:rPr>
              <a:t> • </a:t>
            </a:r>
            <a:r>
              <a:rPr lang="en-GB" altLang="de-DE" sz="3200" dirty="0" err="1">
                <a:solidFill>
                  <a:schemeClr val="tx1"/>
                </a:solidFill>
                <a:cs typeface="Arial" panose="020B0604020202020204" pitchFamily="34" charset="0"/>
              </a:rPr>
              <a:t>Infos</a:t>
            </a: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altLang="de-DE" sz="3200" dirty="0" err="1">
                <a:solidFill>
                  <a:schemeClr val="tx1"/>
                </a:solidFill>
                <a:cs typeface="Arial" panose="020B0604020202020204" pitchFamily="34" charset="0"/>
              </a:rPr>
              <a:t>unter</a:t>
            </a: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 “</a:t>
            </a:r>
            <a:r>
              <a:rPr lang="en-GB" altLang="de-DE" sz="3200" dirty="0" err="1">
                <a:solidFill>
                  <a:schemeClr val="tx1"/>
                </a:solidFill>
                <a:cs typeface="Arial" panose="020B0604020202020204" pitchFamily="34" charset="0"/>
              </a:rPr>
              <a:t>Quali</a:t>
            </a: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” auf </a:t>
            </a:r>
            <a:r>
              <a:rPr lang="en-GB" altLang="de-DE" sz="3200" dirty="0" err="1">
                <a:solidFill>
                  <a:schemeClr val="tx1"/>
                </a:solidFill>
                <a:cs typeface="Arial" panose="020B0604020202020204" pitchFamily="34" charset="0"/>
              </a:rPr>
              <a:t>unserer</a:t>
            </a:r>
            <a:r>
              <a:rPr lang="en-GB" altLang="de-DE" sz="3200" dirty="0">
                <a:solidFill>
                  <a:schemeClr val="tx1"/>
                </a:solidFill>
                <a:cs typeface="Arial" panose="020B0604020202020204" pitchFamily="34" charset="0"/>
              </a:rPr>
              <a:t> Homepage</a:t>
            </a:r>
          </a:p>
        </p:txBody>
      </p:sp>
    </p:spTree>
    <p:extLst>
      <p:ext uri="{BB962C8B-B14F-4D97-AF65-F5344CB8AC3E}">
        <p14:creationId xmlns:p14="http://schemas.microsoft.com/office/powerpoint/2010/main" val="31074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15355" y="116632"/>
            <a:ext cx="8677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itchFamily="18" charset="0"/>
              </a:rPr>
              <a:t>Projektprüfung</a:t>
            </a:r>
          </a:p>
        </p:txBody>
      </p:sp>
      <p:sp>
        <p:nvSpPr>
          <p:cNvPr id="4" name="Rechteck 3"/>
          <p:cNvSpPr/>
          <p:nvPr/>
        </p:nvSpPr>
        <p:spPr>
          <a:xfrm>
            <a:off x="179511" y="838453"/>
            <a:ext cx="89289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39963" algn="l"/>
              </a:tabLst>
            </a:pPr>
            <a:r>
              <a:rPr lang="it-IT" sz="3600" b="1" dirty="0" err="1">
                <a:solidFill>
                  <a:srgbClr val="255691"/>
                </a:solidFill>
                <a:latin typeface="Goudy Old Style" pitchFamily="18" charset="0"/>
              </a:rPr>
              <a:t>Zeiträume</a:t>
            </a:r>
            <a:r>
              <a:rPr lang="it-IT" sz="3600" b="1" dirty="0">
                <a:solidFill>
                  <a:srgbClr val="255691"/>
                </a:solidFill>
                <a:latin typeface="Goudy Old Style" pitchFamily="18" charset="0"/>
              </a:rPr>
              <a:t>: 17. - 24. April 2026 (</a:t>
            </a:r>
            <a:r>
              <a:rPr lang="it-IT" sz="3600" b="1" dirty="0" err="1">
                <a:solidFill>
                  <a:srgbClr val="255691"/>
                </a:solidFill>
                <a:latin typeface="Goudy Old Style" pitchFamily="18" charset="0"/>
              </a:rPr>
              <a:t>Andere</a:t>
            </a:r>
            <a:r>
              <a:rPr lang="it-IT" sz="3600" b="1" dirty="0">
                <a:solidFill>
                  <a:srgbClr val="255691"/>
                </a:solidFill>
                <a:latin typeface="Goudy Old Style" pitchFamily="18" charset="0"/>
              </a:rPr>
              <a:t> </a:t>
            </a:r>
            <a:r>
              <a:rPr lang="it-IT" sz="3600" b="1" dirty="0" err="1">
                <a:solidFill>
                  <a:srgbClr val="255691"/>
                </a:solidFill>
                <a:latin typeface="Goudy Old Style" pitchFamily="18" charset="0"/>
              </a:rPr>
              <a:t>Teiln</a:t>
            </a:r>
            <a:r>
              <a:rPr lang="it-IT" sz="3600" b="1" dirty="0">
                <a:solidFill>
                  <a:srgbClr val="255691"/>
                </a:solidFill>
                <a:latin typeface="Goudy Old Style" pitchFamily="18" charset="0"/>
              </a:rPr>
              <a:t>.)</a:t>
            </a:r>
            <a:br>
              <a:rPr lang="it-IT" sz="3600" b="1" dirty="0">
                <a:solidFill>
                  <a:srgbClr val="255691"/>
                </a:solidFill>
                <a:latin typeface="Goudy Old Style" pitchFamily="18" charset="0"/>
              </a:rPr>
            </a:br>
            <a:r>
              <a:rPr lang="it-IT" sz="3600" b="1" dirty="0">
                <a:solidFill>
                  <a:srgbClr val="255691"/>
                </a:solidFill>
                <a:latin typeface="Goudy Old Style" pitchFamily="18" charset="0"/>
              </a:rPr>
              <a:t>                  15. - 22. Mai 2026 (Interne </a:t>
            </a:r>
            <a:r>
              <a:rPr lang="it-IT" sz="3600" b="1" dirty="0" err="1">
                <a:solidFill>
                  <a:srgbClr val="255691"/>
                </a:solidFill>
                <a:latin typeface="Goudy Old Style" pitchFamily="18" charset="0"/>
              </a:rPr>
              <a:t>Teiln</a:t>
            </a:r>
            <a:r>
              <a:rPr lang="it-IT" sz="3600" b="1" dirty="0">
                <a:solidFill>
                  <a:srgbClr val="255691"/>
                </a:solidFill>
                <a:latin typeface="Goudy Old Style" pitchFamily="18" charset="0"/>
              </a:rPr>
              <a:t>.)</a:t>
            </a:r>
          </a:p>
          <a:p>
            <a:pPr algn="ctr"/>
            <a:endParaRPr lang="de-DE" sz="3600" b="1" dirty="0">
              <a:solidFill>
                <a:srgbClr val="255691"/>
              </a:solidFill>
              <a:latin typeface="Goudy Old Style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5355" y="214737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Projektprüfung mit schriftlichen, mündlichen und praktischen Lerninhalten des Fachs Wirtschaft und Beruf sowie des jeweiligen in dieser Jahrgangsstufe besuchten berufsorientierenden Wahlpflichtfachs.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5355" y="384188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>
                <a:latin typeface="Arial" pitchFamily="34" charset="0"/>
                <a:cs typeface="Arial" pitchFamily="34" charset="0"/>
              </a:rPr>
              <a:t>WiB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    +      Technik/             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WiK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/               ES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D001EAA-6252-4EB8-8BC0-993EBE06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2574"/>
            <a:ext cx="864096" cy="67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5F422F0-E300-4F7C-BE7C-99E877A6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55" y="4565873"/>
            <a:ext cx="13287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C17321A-0D5B-4B94-8A63-795E2750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2944"/>
            <a:ext cx="9715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58738AE-935C-4A20-A216-7A1879CC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38885"/>
            <a:ext cx="8493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8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15355" y="116632"/>
            <a:ext cx="8677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itchFamily="18" charset="0"/>
              </a:rPr>
              <a:t>Projektprüfung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281C577-D184-4A54-A51C-5282D24588D8}"/>
              </a:ext>
            </a:extLst>
          </p:cNvPr>
          <p:cNvSpPr txBox="1">
            <a:spLocks noChangeArrowheads="1"/>
          </p:cNvSpPr>
          <p:nvPr/>
        </p:nvSpPr>
        <p:spPr>
          <a:xfrm>
            <a:off x="215355" y="764704"/>
            <a:ext cx="8677125" cy="570470"/>
          </a:xfrm>
          <a:prstGeom prst="rect">
            <a:avLst/>
          </a:prstGeom>
        </p:spPr>
        <p:txBody>
          <a:bodyPr lIns="98640" tIns="143820" rIns="98640" bIns="4932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3000"/>
              </a:lnSpc>
              <a:spcBef>
                <a:spcPts val="750"/>
              </a:spcBef>
              <a:buNone/>
              <a:tabLst>
                <a:tab pos="2714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• 	</a:t>
            </a:r>
            <a:r>
              <a:rPr lang="de-D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Tag: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Leittext</a:t>
            </a:r>
            <a:r>
              <a:rPr lang="en-GB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de-DE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Klärung</a:t>
            </a:r>
            <a:r>
              <a:rPr lang="en-GB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GB" altLang="de-DE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endParaRPr lang="en-GB" alt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spcBef>
                <a:spcPts val="750"/>
              </a:spcBef>
              <a:buNone/>
              <a:tabLst>
                <a:tab pos="2714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spcBef>
                <a:spcPts val="750"/>
              </a:spcBef>
              <a:buNone/>
              <a:tabLst>
                <a:tab pos="2714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spcBef>
                <a:spcPts val="750"/>
              </a:spcBef>
              <a:buNone/>
              <a:tabLst>
                <a:tab pos="2714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B79FE2F-3467-4097-BF86-A86B35703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96752"/>
            <a:ext cx="7766050" cy="674688"/>
          </a:xfrm>
          <a:ln>
            <a:miter lim="800000"/>
            <a:headEnd/>
            <a:tailEnd/>
          </a:ln>
        </p:spPr>
        <p:txBody>
          <a:bodyPr tIns="133056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3600" b="1" dirty="0">
                <a:solidFill>
                  <a:srgbClr val="CC0000"/>
                </a:solidFill>
                <a:latin typeface="Goudy Old Style" pitchFamily="18" charset="0"/>
              </a:rPr>
              <a:t>Leittextbeispiele: Szenario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4A4B79A-483A-4B26-B9A7-29CEEDA4D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00808"/>
            <a:ext cx="30337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22616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rgbClr val="000000"/>
                </a:solidFill>
              </a:rPr>
              <a:t>Beispiel </a:t>
            </a:r>
            <a:r>
              <a:rPr lang="de-DE" altLang="de-DE" sz="2800" dirty="0" err="1">
                <a:solidFill>
                  <a:srgbClr val="000000"/>
                </a:solidFill>
              </a:rPr>
              <a:t>WiK</a:t>
            </a:r>
            <a:r>
              <a:rPr lang="de-DE" altLang="de-DE" sz="2800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EB6065D-7311-4F26-8699-E1618383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A903C8AB-DAA1-48A2-8371-DF88565E1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4020170"/>
            <a:ext cx="27162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22616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rgbClr val="000000"/>
                </a:solidFill>
              </a:rPr>
              <a:t>  Beispiel ES: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C236CD4-E240-4CCA-A8B7-CE94EF98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595"/>
            <a:ext cx="914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2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C5580CC-B790-4376-AF00-E211AB4299F7}"/>
              </a:ext>
            </a:extLst>
          </p:cNvPr>
          <p:cNvSpPr/>
          <p:nvPr/>
        </p:nvSpPr>
        <p:spPr>
          <a:xfrm>
            <a:off x="204548" y="1088847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0F376D-AE94-44B2-9AD5-F86DD5FDF744}"/>
              </a:ext>
            </a:extLst>
          </p:cNvPr>
          <p:cNvSpPr/>
          <p:nvPr/>
        </p:nvSpPr>
        <p:spPr>
          <a:xfrm>
            <a:off x="179512" y="283295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Anmeldung „Andere Teilnehmer“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352F76-AFC3-4FCC-9ECE-6D13A735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567AAB0-41E1-418A-8DA4-6690948DD555}"/>
              </a:ext>
            </a:extLst>
          </p:cNvPr>
          <p:cNvSpPr/>
          <p:nvPr/>
        </p:nvSpPr>
        <p:spPr>
          <a:xfrm>
            <a:off x="359024" y="1088847"/>
            <a:ext cx="87849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3525" algn="l"/>
              </a:tabLst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• 	</a:t>
            </a:r>
            <a:r>
              <a:rPr lang="de-DE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Antrag an die Mittelschule, in deren Sprengel der 	Bewerber seinen Wohnsitz hat, unter 	Angabe 	der 	gewählten Fächer bis spätestens 1. März 2026</a:t>
            </a:r>
          </a:p>
          <a:p>
            <a:pPr>
              <a:tabLst>
                <a:tab pos="263525" algn="l"/>
              </a:tabLst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63525" algn="l"/>
              </a:tabLst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• 	zusätzlich seit 2022:</a:t>
            </a:r>
          </a:p>
          <a:p>
            <a:pPr>
              <a:tabLst>
                <a:tab pos="263525" algn="l"/>
              </a:tabLst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➢ Geburtsschein oder Geburtsurkunde</a:t>
            </a:r>
          </a:p>
          <a:p>
            <a:pPr>
              <a:tabLst>
                <a:tab pos="263525" algn="l"/>
              </a:tabLst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➢ Lebenslauf</a:t>
            </a:r>
          </a:p>
          <a:p>
            <a:pPr>
              <a:tabLst>
                <a:tab pos="263525" algn="l"/>
              </a:tabLst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➢ Letztes Jahreszeugnis</a:t>
            </a:r>
          </a:p>
          <a:p>
            <a:pPr>
              <a:tabLst>
                <a:tab pos="263525" algn="l"/>
              </a:tabLst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➢ unterschriebene Erklärung</a:t>
            </a:r>
            <a:br>
              <a:rPr lang="de-DE" sz="2600" dirty="0">
                <a:latin typeface="Arial" pitchFamily="34" charset="0"/>
                <a:cs typeface="Arial" pitchFamily="34" charset="0"/>
              </a:rPr>
            </a:br>
            <a:br>
              <a:rPr lang="de-DE" sz="1000" dirty="0">
                <a:latin typeface="Arial" pitchFamily="34" charset="0"/>
                <a:cs typeface="Arial" pitchFamily="34" charset="0"/>
              </a:rPr>
            </a:b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• 	Bescheinigungen für Nachteilsausgleich </a:t>
            </a:r>
            <a:br>
              <a:rPr lang="de-DE" sz="2600" dirty="0">
                <a:latin typeface="Arial" pitchFamily="34" charset="0"/>
                <a:cs typeface="Arial" pitchFamily="34" charset="0"/>
              </a:rPr>
            </a:br>
            <a:r>
              <a:rPr lang="de-DE" sz="2600" dirty="0">
                <a:latin typeface="Arial" pitchFamily="34" charset="0"/>
                <a:cs typeface="Arial" pitchFamily="34" charset="0"/>
              </a:rPr>
              <a:t>	(z.B. LRS) beilegen </a:t>
            </a:r>
            <a:endParaRPr lang="de-DE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br>
              <a:rPr lang="de-D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de-DE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75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15355" y="116632"/>
            <a:ext cx="8677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itchFamily="18" charset="0"/>
              </a:rPr>
              <a:t>Projektprüfung</a:t>
            </a:r>
          </a:p>
        </p:txBody>
      </p:sp>
      <p:sp>
        <p:nvSpPr>
          <p:cNvPr id="3" name="Rechteck 2"/>
          <p:cNvSpPr/>
          <p:nvPr/>
        </p:nvSpPr>
        <p:spPr>
          <a:xfrm>
            <a:off x="215354" y="1412776"/>
            <a:ext cx="892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1463" algn="l"/>
              </a:tabLst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• 	Jede/r Teilnehmer/in erstellt dann eine 	Projektmappe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79934"/>
            <a:ext cx="6480720" cy="4013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281C577-D184-4A54-A51C-5282D24588D8}"/>
              </a:ext>
            </a:extLst>
          </p:cNvPr>
          <p:cNvSpPr txBox="1">
            <a:spLocks noChangeArrowheads="1"/>
          </p:cNvSpPr>
          <p:nvPr/>
        </p:nvSpPr>
        <p:spPr>
          <a:xfrm>
            <a:off x="215355" y="836712"/>
            <a:ext cx="8677125" cy="955191"/>
          </a:xfrm>
          <a:prstGeom prst="rect">
            <a:avLst/>
          </a:prstGeom>
        </p:spPr>
        <p:txBody>
          <a:bodyPr lIns="98640" tIns="143820" rIns="98640" bIns="4932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3000"/>
              </a:lnSpc>
              <a:spcBef>
                <a:spcPts val="750"/>
              </a:spcBef>
              <a:buNone/>
              <a:tabLst>
                <a:tab pos="2714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	2. Tag: </a:t>
            </a:r>
            <a:r>
              <a:rPr lang="en-GB" altLang="de-DE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Schalterstunde</a:t>
            </a:r>
            <a:r>
              <a:rPr lang="en-GB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de-DE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</a:t>
            </a:r>
            <a:r>
              <a:rPr lang="en-GB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GB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Lehrer)</a:t>
            </a:r>
            <a:br>
              <a:rPr lang="en-GB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e-D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6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15355" y="260648"/>
            <a:ext cx="8677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itchFamily="18" charset="0"/>
              </a:rPr>
              <a:t>Projektprüfung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9D3626-9846-4A2C-A73C-15420CEFB983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9024" y="1052736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2438" algn="l"/>
              </a:tabLst>
            </a:pPr>
            <a:r>
              <a:rPr lang="de-DE" sz="3000" dirty="0">
                <a:solidFill>
                  <a:schemeClr val="tx1"/>
                </a:solidFill>
                <a:cs typeface="Arial" pitchFamily="34" charset="0"/>
              </a:rPr>
              <a:t>• 3. Tag: </a:t>
            </a:r>
            <a:r>
              <a:rPr lang="en-GB" sz="3000" dirty="0" err="1">
                <a:solidFill>
                  <a:schemeClr val="tx1"/>
                </a:solidFill>
                <a:cs typeface="Arial" panose="020B0604020202020204" pitchFamily="34" charset="0"/>
              </a:rPr>
              <a:t>Projektdurchführung</a:t>
            </a:r>
            <a:endParaRPr lang="de-DE" sz="3000" dirty="0">
              <a:cs typeface="Arial" pitchFamily="34" charset="0"/>
            </a:endParaRPr>
          </a:p>
          <a:p>
            <a:pPr>
              <a:tabLst>
                <a:tab pos="269875" algn="l"/>
              </a:tabLst>
            </a:pPr>
            <a:r>
              <a:rPr lang="de-DE" sz="3000" dirty="0">
                <a:cs typeface="Arial" pitchFamily="34" charset="0"/>
              </a:rPr>
              <a:t>• Durchführung der arbeitspraktischen Leittext-	Aufgabenstellung in der Schule</a:t>
            </a:r>
          </a:p>
          <a:p>
            <a:pPr>
              <a:tabLst>
                <a:tab pos="269875" algn="l"/>
              </a:tabLst>
            </a:pPr>
            <a:r>
              <a:rPr lang="de-DE" sz="3000" dirty="0">
                <a:cs typeface="Arial" pitchFamily="34" charset="0"/>
              </a:rPr>
              <a:t>• </a:t>
            </a:r>
            <a:r>
              <a:rPr lang="de-DE" sz="3000" dirty="0"/>
              <a:t>Während der Durchführungsphase ist keine 	Absprache oder Zusammenarbeit der 	Gruppenmitglieder erlaubt</a:t>
            </a:r>
          </a:p>
          <a:p>
            <a:pPr>
              <a:tabLst>
                <a:tab pos="269875" algn="l"/>
              </a:tabLst>
            </a:pPr>
            <a:r>
              <a:rPr lang="de-DE" sz="3000" dirty="0">
                <a:solidFill>
                  <a:schemeClr val="tx1"/>
                </a:solidFill>
                <a:cs typeface="Arial" pitchFamily="34" charset="0"/>
              </a:rPr>
              <a:t>• </a:t>
            </a:r>
            <a:r>
              <a:rPr lang="de-DE" sz="3000" dirty="0">
                <a:cs typeface="Arial" pitchFamily="34" charset="0"/>
              </a:rPr>
              <a:t>Je nach Fach unterscheidet sich die Arbeitszeit:</a:t>
            </a:r>
          </a:p>
          <a:p>
            <a:pPr>
              <a:tabLst>
                <a:tab pos="269875" algn="l"/>
              </a:tabLst>
            </a:pPr>
            <a:r>
              <a:rPr lang="de-DE" sz="3000" dirty="0">
                <a:cs typeface="Arial" pitchFamily="34" charset="0"/>
              </a:rPr>
              <a:t>	Technik: 240 Minuten            </a:t>
            </a:r>
          </a:p>
          <a:p>
            <a:pPr>
              <a:tabLst>
                <a:tab pos="269875" algn="l"/>
              </a:tabLst>
            </a:pPr>
            <a:r>
              <a:rPr lang="de-DE" sz="3000" dirty="0">
                <a:cs typeface="Arial" pitchFamily="34" charset="0"/>
              </a:rPr>
              <a:t>	</a:t>
            </a:r>
            <a:r>
              <a:rPr lang="de-DE" sz="3000" dirty="0" err="1">
                <a:cs typeface="Arial" pitchFamily="34" charset="0"/>
              </a:rPr>
              <a:t>WiK</a:t>
            </a:r>
            <a:r>
              <a:rPr lang="de-DE" sz="3000" dirty="0">
                <a:cs typeface="Arial" pitchFamily="34" charset="0"/>
              </a:rPr>
              <a:t>: 120 Minuten              </a:t>
            </a:r>
          </a:p>
          <a:p>
            <a:pPr>
              <a:tabLst>
                <a:tab pos="269875" algn="l"/>
              </a:tabLst>
            </a:pPr>
            <a:r>
              <a:rPr lang="de-DE" sz="3000" dirty="0">
                <a:cs typeface="Arial" pitchFamily="34" charset="0"/>
              </a:rPr>
              <a:t>	ES: 150 Minuten</a:t>
            </a:r>
          </a:p>
        </p:txBody>
      </p:sp>
    </p:spTree>
    <p:extLst>
      <p:ext uri="{BB962C8B-B14F-4D97-AF65-F5344CB8AC3E}">
        <p14:creationId xmlns:p14="http://schemas.microsoft.com/office/powerpoint/2010/main" val="331438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15355" y="116632"/>
            <a:ext cx="8677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itchFamily="18" charset="0"/>
              </a:rPr>
              <a:t>Projektprüfung</a:t>
            </a:r>
          </a:p>
        </p:txBody>
      </p:sp>
      <p:sp>
        <p:nvSpPr>
          <p:cNvPr id="3" name="Rechteck 2"/>
          <p:cNvSpPr/>
          <p:nvPr/>
        </p:nvSpPr>
        <p:spPr>
          <a:xfrm>
            <a:off x="215355" y="1274136"/>
            <a:ext cx="8784976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750"/>
              </a:spcBef>
              <a:tabLst>
                <a:tab pos="2714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• 	4. oder 5. Tag nach Terminliste: </a:t>
            </a:r>
            <a:r>
              <a:rPr lang="en-GB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Abgabe</a:t>
            </a:r>
            <a:r>
              <a:rPr lang="en-GB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GB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GB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mappe</a:t>
            </a:r>
            <a:r>
              <a:rPr lang="en-GB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und 15-minütige </a:t>
            </a:r>
            <a:r>
              <a:rPr lang="en-GB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Präsentation</a:t>
            </a:r>
            <a:endParaRPr lang="en-GB" alt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7524" y="2636912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180975" algn="l"/>
                <a:tab pos="450850" algn="l"/>
              </a:tabLst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	- 	Präsentation des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WiB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-Anteils </a:t>
            </a:r>
          </a:p>
          <a:p>
            <a:pPr>
              <a:tabLst>
                <a:tab pos="180975" algn="l"/>
                <a:tab pos="450850" algn="l"/>
              </a:tabLst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	- 	Vorstellen der Projektmappe</a:t>
            </a:r>
          </a:p>
          <a:p>
            <a:pPr>
              <a:tabLst>
                <a:tab pos="180975" algn="l"/>
                <a:tab pos="450850" algn="l"/>
              </a:tabLst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	- 	Fragen zur Projektmappe</a:t>
            </a:r>
          </a:p>
          <a:p>
            <a:pPr>
              <a:tabLst>
                <a:tab pos="180975" algn="l"/>
                <a:tab pos="450850" algn="l"/>
              </a:tabLst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	- 	Reflexion des Projekts</a:t>
            </a:r>
          </a:p>
        </p:txBody>
      </p:sp>
    </p:spTree>
    <p:extLst>
      <p:ext uri="{BB962C8B-B14F-4D97-AF65-F5344CB8AC3E}">
        <p14:creationId xmlns:p14="http://schemas.microsoft.com/office/powerpoint/2010/main" val="3112219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4314BCC1-DDBA-4562-8A21-C26ACFEF6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34019"/>
            <a:ext cx="8062664" cy="774701"/>
          </a:xfrm>
        </p:spPr>
        <p:txBody>
          <a:bodyPr lIns="98640" tIns="79560" rIns="98640" bIns="49320"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b="1" dirty="0" err="1">
                <a:solidFill>
                  <a:srgbClr val="255691"/>
                </a:solidFill>
                <a:latin typeface="Goudy Old Style" pitchFamily="18" charset="0"/>
                <a:cs typeface="Times New Roman" pitchFamily="18" charset="0"/>
              </a:rPr>
              <a:t>Weiteres</a:t>
            </a:r>
            <a:r>
              <a:rPr lang="en-GB" altLang="de-DE" b="1" dirty="0">
                <a:solidFill>
                  <a:srgbClr val="255691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itchFamily="18" charset="0"/>
                <a:cs typeface="Times New Roman" pitchFamily="18" charset="0"/>
              </a:rPr>
              <a:t>Fach</a:t>
            </a:r>
            <a:r>
              <a:rPr lang="en-GB" altLang="de-DE" b="1" dirty="0">
                <a:solidFill>
                  <a:srgbClr val="255691"/>
                </a:solidFill>
                <a:latin typeface="Goudy Old Style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EF9A36E-07B2-4AD4-968A-7456A87906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5213" y="959247"/>
            <a:ext cx="8912225" cy="5926137"/>
          </a:xfrm>
        </p:spPr>
        <p:txBody>
          <a:bodyPr lIns="98640" tIns="105768" rIns="98640" bIns="49320"/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84138" algn="l"/>
                <a:tab pos="271463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	</a:t>
            </a:r>
            <a:r>
              <a:rPr lang="de-DE" altLang="de-DE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Religion, Ethik, Islamunterricht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schriftlich, 60 Minuten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2125"/>
              </a:spcBef>
              <a:buNone/>
              <a:tabLst>
                <a:tab pos="84138" algn="l"/>
                <a:tab pos="271463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	</a:t>
            </a:r>
            <a:r>
              <a:rPr lang="en-GB" altLang="de-DE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en-GB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2125"/>
              </a:spcBef>
              <a:buNone/>
              <a:tabLst>
                <a:tab pos="84138" algn="l"/>
                <a:tab pos="2714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en-GB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Einzeldisziplin: Leichtathletik oder Schwimmen</a:t>
            </a:r>
          </a:p>
          <a:p>
            <a:pPr marL="201168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84138" algn="l"/>
                <a:tab pos="271463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Mannschaftssport: Fußball, Basketball, Volleyball</a:t>
            </a:r>
          </a:p>
          <a:p>
            <a:pPr marL="201168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84138" algn="l"/>
                <a:tab pos="271463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Theorie: schriftliche Prüfung 30 Minuten</a:t>
            </a:r>
          </a:p>
          <a:p>
            <a:pPr marL="0" indent="0">
              <a:lnSpc>
                <a:spcPct val="100000"/>
              </a:lnSpc>
              <a:spcBef>
                <a:spcPts val="2125"/>
              </a:spcBef>
              <a:buNone/>
              <a:tabLst>
                <a:tab pos="84138" algn="l"/>
                <a:tab pos="271463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	</a:t>
            </a:r>
            <a:r>
              <a:rPr lang="de-DE" altLang="de-DE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Kunsterziehung</a:t>
            </a:r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84138" algn="l"/>
                <a:tab pos="2714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Theorie: schriftliche Prüfung 30 Minuten</a:t>
            </a:r>
            <a:b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Praxis: 150 Minuten</a:t>
            </a:r>
            <a:br>
              <a:rPr lang="de-DE" alt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de-DE" altLang="de-DE" sz="3600" b="1" dirty="0">
              <a:solidFill>
                <a:srgbClr val="255691"/>
              </a:solidFill>
              <a:latin typeface="Goudy Old Style" panose="02020502050305020303" pitchFamily="18" charset="0"/>
              <a:cs typeface="Arial" panose="020B0604020202020204" pitchFamily="34" charset="0"/>
            </a:endParaRPr>
          </a:p>
          <a:p>
            <a:pPr marL="201168" lvl="1" indent="0">
              <a:lnSpc>
                <a:spcPct val="84000"/>
              </a:lnSpc>
              <a:spcBef>
                <a:spcPts val="2125"/>
              </a:spcBef>
              <a:buNone/>
              <a:tabLst>
                <a:tab pos="84138" algn="l"/>
                <a:tab pos="2714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0237E200-E39B-48B7-B2A8-5229861B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31684"/>
            <a:ext cx="1558616" cy="12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4" name="Picture 5">
            <a:extLst>
              <a:ext uri="{FF2B5EF4-FFF2-40B4-BE49-F238E27FC236}">
                <a16:creationId xmlns:a16="http://schemas.microsoft.com/office/drawing/2014/main" id="{99E968F5-CDAD-4AE0-AF20-A331E6E06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77" y="3068960"/>
            <a:ext cx="162030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5" name="Picture 6">
            <a:extLst>
              <a:ext uri="{FF2B5EF4-FFF2-40B4-BE49-F238E27FC236}">
                <a16:creationId xmlns:a16="http://schemas.microsoft.com/office/drawing/2014/main" id="{80E549A1-FED5-490C-8953-C0D00147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43" y="1059933"/>
            <a:ext cx="11366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6" name="Text Box 9">
            <a:extLst>
              <a:ext uri="{FF2B5EF4-FFF2-40B4-BE49-F238E27FC236}">
                <a16:creationId xmlns:a16="http://schemas.microsoft.com/office/drawing/2014/main" id="{A380D021-3165-4DA1-924F-3CFC4CC38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959" y="2997200"/>
            <a:ext cx="23050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4634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4314BCC1-DDBA-4562-8A21-C26ACFEF6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34019"/>
            <a:ext cx="8062664" cy="774701"/>
          </a:xfrm>
        </p:spPr>
        <p:txBody>
          <a:bodyPr lIns="98640" tIns="79560" rIns="98640" bIns="49320"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b="1" dirty="0" err="1">
                <a:solidFill>
                  <a:srgbClr val="255691"/>
                </a:solidFill>
                <a:latin typeface="Goudy Old Style" pitchFamily="18" charset="0"/>
                <a:cs typeface="Times New Roman" pitchFamily="18" charset="0"/>
              </a:rPr>
              <a:t>Weiteres</a:t>
            </a:r>
            <a:r>
              <a:rPr lang="en-GB" altLang="de-DE" b="1" dirty="0">
                <a:solidFill>
                  <a:srgbClr val="255691"/>
                </a:solidFill>
                <a:latin typeface="Goudy Old Style" pitchFamily="18" charset="0"/>
                <a:cs typeface="Times New Roman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itchFamily="18" charset="0"/>
                <a:cs typeface="Times New Roman" pitchFamily="18" charset="0"/>
              </a:rPr>
              <a:t>Fach</a:t>
            </a:r>
            <a:r>
              <a:rPr lang="en-GB" altLang="de-DE" b="1" dirty="0">
                <a:solidFill>
                  <a:srgbClr val="255691"/>
                </a:solidFill>
                <a:latin typeface="Goudy Old Style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EF9A36E-07B2-4AD4-968A-7456A87906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5213" y="959247"/>
            <a:ext cx="8912225" cy="5926137"/>
          </a:xfrm>
        </p:spPr>
        <p:txBody>
          <a:bodyPr lIns="98640" tIns="105768" rIns="98640" bIns="4932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84138" algn="l"/>
                <a:tab pos="271463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	</a:t>
            </a:r>
            <a:r>
              <a:rPr lang="de-DE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4138" algn="l"/>
                <a:tab pos="263525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Teil A: Theorie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4138" algn="l"/>
                <a:tab pos="263525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Teil B: Praxis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4138" algn="l"/>
                <a:tab pos="263525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Arbeitszeit: 150 Min.</a:t>
            </a:r>
            <a:b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verbindliche Aufteilung der Prüfungszeit auf die</a:t>
            </a:r>
            <a:b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Prüfungsteile gibt es nicht.</a:t>
            </a:r>
            <a:endParaRPr lang="de-DE" alt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125"/>
              </a:spcBef>
              <a:buNone/>
              <a:tabLst>
                <a:tab pos="84138" algn="l"/>
                <a:tab pos="271463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r>
              <a:rPr lang="de-DE" altLang="de-DE" sz="3600" b="1" dirty="0">
                <a:solidFill>
                  <a:srgbClr val="255691"/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Weitere Infos auf der Homepage.</a:t>
            </a:r>
          </a:p>
          <a:p>
            <a:pPr marL="201168" lvl="1" indent="0">
              <a:lnSpc>
                <a:spcPct val="84000"/>
              </a:lnSpc>
              <a:spcBef>
                <a:spcPts val="2125"/>
              </a:spcBef>
              <a:buNone/>
              <a:tabLst>
                <a:tab pos="84138" algn="l"/>
                <a:tab pos="2714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8686800" algn="l"/>
              </a:tabLst>
            </a:pP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A380D021-3165-4DA1-924F-3CFC4CC38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959" y="2997200"/>
            <a:ext cx="23050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64386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99592" y="33265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solidFill>
                  <a:srgbClr val="255691"/>
                </a:solidFill>
                <a:latin typeface="Goudy Old Style" pitchFamily="18" charset="0"/>
              </a:rPr>
              <a:t>Zulässige Hilfsmittel</a:t>
            </a:r>
          </a:p>
        </p:txBody>
      </p:sp>
      <p:sp>
        <p:nvSpPr>
          <p:cNvPr id="2" name="Rechteck 1"/>
          <p:cNvSpPr/>
          <p:nvPr/>
        </p:nvSpPr>
        <p:spPr>
          <a:xfrm>
            <a:off x="395536" y="119675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2800" dirty="0">
                <a:cs typeface="Arial" pitchFamily="34" charset="0"/>
              </a:rPr>
              <a:t>• 	Allgemein: </a:t>
            </a:r>
            <a:br>
              <a:rPr lang="de-DE" sz="2800" dirty="0">
                <a:cs typeface="Arial" pitchFamily="34" charset="0"/>
              </a:rPr>
            </a:br>
            <a:r>
              <a:rPr lang="de-DE" sz="2800" dirty="0">
                <a:cs typeface="Arial" pitchFamily="34" charset="0"/>
              </a:rPr>
              <a:t>	Ein Wörterbuch – auch zweisprachig – in Printform </a:t>
            </a:r>
            <a:br>
              <a:rPr lang="de-DE" sz="2800" dirty="0">
                <a:cs typeface="Arial" pitchFamily="34" charset="0"/>
              </a:rPr>
            </a:br>
            <a:r>
              <a:rPr lang="de-DE" sz="2800" dirty="0">
                <a:cs typeface="Arial" pitchFamily="34" charset="0"/>
              </a:rPr>
              <a:t>	Notwendige Schreib- und 	Arbeitsmaterialien </a:t>
            </a:r>
          </a:p>
          <a:p>
            <a:pPr>
              <a:tabLst>
                <a:tab pos="361950" algn="l"/>
              </a:tabLst>
            </a:pPr>
            <a:r>
              <a:rPr lang="de-DE" sz="2800" dirty="0">
                <a:cs typeface="Arial" pitchFamily="34" charset="0"/>
              </a:rPr>
              <a:t>• 	</a:t>
            </a:r>
            <a:r>
              <a:rPr lang="de-DE" sz="2800" b="1" dirty="0">
                <a:cs typeface="Arial" pitchFamily="34" charset="0"/>
              </a:rPr>
              <a:t>Mathematik:</a:t>
            </a:r>
            <a:r>
              <a:rPr lang="de-DE" sz="2800" dirty="0">
                <a:cs typeface="Arial" pitchFamily="34" charset="0"/>
              </a:rPr>
              <a:t> Lineal, Geodreieck, Zirkel</a:t>
            </a:r>
          </a:p>
          <a:p>
            <a:pPr>
              <a:tabLst>
                <a:tab pos="361950" algn="l"/>
                <a:tab pos="1439863" algn="l"/>
              </a:tabLst>
            </a:pPr>
            <a:r>
              <a:rPr lang="de-DE" sz="2800" dirty="0">
                <a:cs typeface="Arial" pitchFamily="34" charset="0"/>
              </a:rPr>
              <a:t>	</a:t>
            </a:r>
            <a:r>
              <a:rPr lang="de-DE" sz="2800" dirty="0"/>
              <a:t>Teil A: 	Keine weiteren Hilfsmittel </a:t>
            </a:r>
            <a:br>
              <a:rPr lang="de-DE" sz="2800" dirty="0"/>
            </a:br>
            <a:r>
              <a:rPr lang="de-DE" sz="2800" dirty="0"/>
              <a:t>	Teil B: 	Für den Gebrauch an der MS zugelassene 				Formelsammlungen (keine Ausdrucke!) und 			Taschenrechner</a:t>
            </a:r>
            <a:endParaRPr lang="de-DE" sz="2800" dirty="0">
              <a:cs typeface="Arial" panose="020B060402020202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de-DE" sz="2800" dirty="0"/>
              <a:t>	</a:t>
            </a:r>
            <a:r>
              <a:rPr lang="de-DE" sz="2800" b="1" dirty="0"/>
              <a:t>Deutsch:</a:t>
            </a:r>
          </a:p>
          <a:p>
            <a:pPr>
              <a:tabLst>
                <a:tab pos="361950" algn="l"/>
              </a:tabLst>
            </a:pPr>
            <a:r>
              <a:rPr lang="de-DE" sz="2800" dirty="0"/>
              <a:t>	Ein deutschsprachiges Wörterbuch in Printform</a:t>
            </a:r>
            <a:endParaRPr lang="de-DE" sz="2800" dirty="0">
              <a:cs typeface="Arial" panose="020B0604020202020204" pitchFamily="34" charset="0"/>
            </a:endParaRPr>
          </a:p>
          <a:p>
            <a:r>
              <a:rPr lang="de-DE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767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130EDE7-EBAB-4824-8786-BA96F0D5E7E1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52225" name="AutoShape 1">
            <a:extLst>
              <a:ext uri="{FF2B5EF4-FFF2-40B4-BE49-F238E27FC236}">
                <a16:creationId xmlns:a16="http://schemas.microsoft.com/office/drawing/2014/main" id="{5F79DC64-4752-4482-8741-84FFE29F68B1}"/>
              </a:ext>
            </a:extLst>
          </p:cNvPr>
          <p:cNvSpPr>
            <a:spLocks noChangeArrowheads="1"/>
          </p:cNvSpPr>
          <p:nvPr/>
        </p:nvSpPr>
        <p:spPr bwMode="auto">
          <a:xfrm rot="203417">
            <a:off x="7518074" y="1229828"/>
            <a:ext cx="1236966" cy="3999656"/>
          </a:xfrm>
          <a:prstGeom prst="lightningBolt">
            <a:avLst/>
          </a:prstGeom>
          <a:solidFill>
            <a:srgbClr val="FFFF00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BF7FA34-A9C8-462C-989E-28DB8FC5E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7772400" cy="1143000"/>
          </a:xfrm>
        </p:spPr>
        <p:txBody>
          <a:bodyPr lIns="98640" tIns="79560" rIns="98640" bIns="4932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Nicht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erlaubt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!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ED1E32F-FF62-4295-9A1C-B1A897AEC8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7416824" cy="5788025"/>
          </a:xfrm>
        </p:spPr>
        <p:txBody>
          <a:bodyPr lIns="98640" tIns="76662" rIns="98640" bIns="49320">
            <a:normAutofit/>
          </a:bodyPr>
          <a:lstStyle/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handschriftliche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Notizen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Spickzettel</a:t>
            </a:r>
            <a:endParaRPr lang="en-GB" alt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Merkblätter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Skripte</a:t>
            </a:r>
            <a:endParaRPr lang="en-GB" altLang="de-DE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Abschreiben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Nachbarn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Benutzung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zugelassener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Hilfsmittel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ausgedruckte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Formel-	</a:t>
            </a:r>
            <a:r>
              <a:rPr lang="en-GB" alt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sammlung</a:t>
            </a:r>
            <a:r>
              <a:rPr lang="en-GB" alt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	Notizen in zugelassenen Hilfsmittel</a:t>
            </a:r>
            <a:endParaRPr lang="en-GB" altLang="de-DE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130EDE7-EBAB-4824-8786-BA96F0D5E7E1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52225" name="AutoShape 1">
            <a:extLst>
              <a:ext uri="{FF2B5EF4-FFF2-40B4-BE49-F238E27FC236}">
                <a16:creationId xmlns:a16="http://schemas.microsoft.com/office/drawing/2014/main" id="{5F79DC64-4752-4482-8741-84FFE29F68B1}"/>
              </a:ext>
            </a:extLst>
          </p:cNvPr>
          <p:cNvSpPr>
            <a:spLocks noChangeArrowheads="1"/>
          </p:cNvSpPr>
          <p:nvPr/>
        </p:nvSpPr>
        <p:spPr bwMode="auto">
          <a:xfrm rot="203417">
            <a:off x="7518074" y="1229828"/>
            <a:ext cx="1236966" cy="3999656"/>
          </a:xfrm>
          <a:prstGeom prst="lightningBolt">
            <a:avLst/>
          </a:prstGeom>
          <a:solidFill>
            <a:srgbClr val="FFFF00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BF7FA34-A9C8-462C-989E-28DB8FC5E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7772400" cy="1143000"/>
          </a:xfrm>
        </p:spPr>
        <p:txBody>
          <a:bodyPr lIns="98640" tIns="79560" rIns="98640" bIns="4932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Nicht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erlaubt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!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ED1E32F-FF62-4295-9A1C-B1A897AEC8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7416824" cy="5788025"/>
          </a:xfrm>
        </p:spPr>
        <p:txBody>
          <a:bodyPr lIns="98640" tIns="76662" rIns="98640" bIns="49320">
            <a:normAutofit/>
          </a:bodyPr>
          <a:lstStyle/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Smartphone (Handy)</a:t>
            </a:r>
            <a:b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Mitführen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ausgeschalteten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Mobilfunktelefons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gilt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Bereithalten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unerlaubten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Hilfsmittels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682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800" dirty="0">
                <a:solidFill>
                  <a:schemeClr val="tx1"/>
                </a:solidFill>
              </a:rPr>
              <a:t>	KI-Apps werden auf dem Smartphone unter der 	Bank oder in der Tasche genutzt</a:t>
            </a:r>
            <a:endParaRPr lang="en-GB" alt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spcBef>
                <a:spcPts val="775"/>
              </a:spcBef>
              <a:buNone/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	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Smartwatch</a:t>
            </a:r>
            <a:b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>
                <a:solidFill>
                  <a:schemeClr val="tx1"/>
                </a:solidFill>
              </a:rPr>
              <a:t>KI-generierten Stichpunkte oder ganzen 	Textpassagen werden auf dem Display einer Uhr 	abgelesen.</a:t>
            </a:r>
            <a:endParaRPr lang="en-GB" alt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</a:t>
            </a:r>
            <a:r>
              <a:rPr lang="en-GB" altLang="de-DE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Ohrhörer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(In-Ear-</a:t>
            </a:r>
            <a:r>
              <a:rPr lang="de-DE" sz="2800" dirty="0">
                <a:solidFill>
                  <a:schemeClr val="tx1"/>
                </a:solidFill>
              </a:rPr>
              <a:t>Kopfhörer):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KI-Antworten werden über fast unsichtbare Hörhilfen vorgelesen.</a:t>
            </a:r>
            <a:endParaRPr lang="en-GB" alt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dn.testsieger.de/produkt/eyJrZXkiOiJ2LmVrXC8zYlwvM2I4Njg4N2YtNWQ2Ni01MDYzLWIxMDMtZWZiZTNhZmFmYzc2LmpwZWcifQ==">
            <a:extLst>
              <a:ext uri="{FF2B5EF4-FFF2-40B4-BE49-F238E27FC236}">
                <a16:creationId xmlns:a16="http://schemas.microsoft.com/office/drawing/2014/main" id="{3E6934AB-2999-4BDF-AECA-027BBD260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r="24777"/>
          <a:stretch/>
        </p:blipFill>
        <p:spPr bwMode="auto">
          <a:xfrm rot="2245885">
            <a:off x="7399360" y="210397"/>
            <a:ext cx="617439" cy="12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ndox LifeTracker 2in1 Smartwatch &amp; Fitnessuhr">
            <a:extLst>
              <a:ext uri="{FF2B5EF4-FFF2-40B4-BE49-F238E27FC236}">
                <a16:creationId xmlns:a16="http://schemas.microsoft.com/office/drawing/2014/main" id="{7B749614-F498-41EC-926D-4CE16654B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8420" r="23156" b="7160"/>
          <a:stretch/>
        </p:blipFill>
        <p:spPr bwMode="auto">
          <a:xfrm>
            <a:off x="6918436" y="3068960"/>
            <a:ext cx="658001" cy="10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-Ear Kopfhörer TUNE FLEX schwarz">
            <a:extLst>
              <a:ext uri="{FF2B5EF4-FFF2-40B4-BE49-F238E27FC236}">
                <a16:creationId xmlns:a16="http://schemas.microsoft.com/office/drawing/2014/main" id="{0D9132CE-228B-46D3-A991-BB16ED6C3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0560" r="4640" b="30560"/>
          <a:stretch/>
        </p:blipFill>
        <p:spPr bwMode="auto">
          <a:xfrm>
            <a:off x="7273530" y="5411009"/>
            <a:ext cx="1795358" cy="7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33968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130EDE7-EBAB-4824-8786-BA96F0D5E7E1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52225" name="AutoShape 1">
            <a:extLst>
              <a:ext uri="{FF2B5EF4-FFF2-40B4-BE49-F238E27FC236}">
                <a16:creationId xmlns:a16="http://schemas.microsoft.com/office/drawing/2014/main" id="{5F79DC64-4752-4482-8741-84FFE29F68B1}"/>
              </a:ext>
            </a:extLst>
          </p:cNvPr>
          <p:cNvSpPr>
            <a:spLocks noChangeArrowheads="1"/>
          </p:cNvSpPr>
          <p:nvPr/>
        </p:nvSpPr>
        <p:spPr bwMode="auto">
          <a:xfrm rot="203417">
            <a:off x="7518074" y="1229828"/>
            <a:ext cx="1236966" cy="3999656"/>
          </a:xfrm>
          <a:prstGeom prst="lightningBolt">
            <a:avLst/>
          </a:prstGeom>
          <a:solidFill>
            <a:srgbClr val="FFFF00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BF7FA34-A9C8-462C-989E-28DB8FC5E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7772400" cy="1143000"/>
          </a:xfrm>
        </p:spPr>
        <p:txBody>
          <a:bodyPr lIns="98640" tIns="79560" rIns="98640" bIns="4932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Nicht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erlaubt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!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ED1E32F-FF62-4295-9A1C-B1A897AEC8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953343"/>
            <a:ext cx="7416824" cy="5788025"/>
          </a:xfrm>
        </p:spPr>
        <p:txBody>
          <a:bodyPr lIns="98640" tIns="76662" rIns="98640" bIns="49320">
            <a:normAutofit/>
          </a:bodyPr>
          <a:lstStyle/>
          <a:p>
            <a:pPr marL="176213" indent="-176213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GB" alt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Glasses </a:t>
            </a:r>
            <a:br>
              <a:rPr lang="en-GB" alt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tx1"/>
                </a:solidFill>
              </a:rPr>
              <a:t>Aufgaben werden per Kamera gescannt, Lösungen via Projektion im Brillenglas oder Knochenschall ausgeben</a:t>
            </a:r>
            <a:endParaRPr lang="de-DE" alt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1762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•	</a:t>
            </a:r>
            <a:r>
              <a:rPr lang="de-DE" sz="2800" b="1" dirty="0">
                <a:solidFill>
                  <a:schemeClr val="tx1"/>
                </a:solidFill>
              </a:rPr>
              <a:t>KI-Scan-Stifte: 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	</a:t>
            </a:r>
            <a:r>
              <a:rPr lang="de-DE" sz="2800" dirty="0">
                <a:solidFill>
                  <a:schemeClr val="tx1"/>
                </a:solidFill>
              </a:rPr>
              <a:t>Gedruckte Texte werden gescannt und mithilfe 	von KI-Anwendungen weiterverarbeitet.</a:t>
            </a:r>
            <a:endParaRPr lang="de-DE" alt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alt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https://www.km.bayern.de/gestalten/digitalisierung/kuenstliche-intelligenz/unterschleif</a:t>
            </a:r>
            <a:endParaRPr lang="de-DE" sz="2600" dirty="0">
              <a:solidFill>
                <a:schemeClr val="tx1"/>
              </a:solidFill>
            </a:endParaRPr>
          </a:p>
          <a:p>
            <a:pPr marL="361950" indent="-361950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sz="2600" dirty="0">
              <a:solidFill>
                <a:schemeClr val="tx1"/>
              </a:solidFill>
            </a:endParaRPr>
          </a:p>
          <a:p>
            <a:pPr marL="361950" indent="-361950">
              <a:lnSpc>
                <a:spcPct val="93000"/>
              </a:lnSpc>
              <a:spcBef>
                <a:spcPts val="775"/>
              </a:spcBef>
              <a:buClrTx/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2EA45C-E806-4385-A6CD-30D49DDE3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6898"/>
            <a:ext cx="3224339" cy="1073596"/>
          </a:xfrm>
          <a:prstGeom prst="rect">
            <a:avLst/>
          </a:prstGeom>
        </p:spPr>
      </p:pic>
      <p:pic>
        <p:nvPicPr>
          <p:cNvPr id="2052" name="Picture 4" descr="Übersetzerstift: simvalley Mobile Übersetzer-Stift, 142 Online-Sprachen, Scan-Funktion, Touch-Display ">
            <a:extLst>
              <a:ext uri="{FF2B5EF4-FFF2-40B4-BE49-F238E27FC236}">
                <a16:creationId xmlns:a16="http://schemas.microsoft.com/office/drawing/2014/main" id="{5872DAF7-CFD6-44FA-AFB8-65F010D93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r="9587"/>
          <a:stretch/>
        </p:blipFill>
        <p:spPr bwMode="auto">
          <a:xfrm>
            <a:off x="6519697" y="3526372"/>
            <a:ext cx="1511894" cy="14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65185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3BFC2C3-4688-4DD0-A9A5-C3331324046F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40962" name="Rectangle 1">
            <a:extLst>
              <a:ext uri="{FF2B5EF4-FFF2-40B4-BE49-F238E27FC236}">
                <a16:creationId xmlns:a16="http://schemas.microsoft.com/office/drawing/2014/main" id="{9100F090-1EAF-4489-9233-E313D3E1F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7772400" cy="1143000"/>
          </a:xfrm>
        </p:spPr>
        <p:txBody>
          <a:bodyPr lIns="98640" tIns="79560" rIns="98640" bIns="4932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Folgen</a:t>
            </a:r>
            <a:r>
              <a:rPr lang="en-GB" altLang="de-DE" dirty="0"/>
              <a:t> 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BF53A2F-CA43-40E3-B2FE-03504D29F8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458200" cy="5141913"/>
          </a:xfrm>
        </p:spPr>
        <p:txBody>
          <a:bodyPr lIns="98640" tIns="74015" rIns="98640" bIns="49320"/>
          <a:lstStyle/>
          <a:p>
            <a:pPr eaLnBrk="1" hangingPunct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2800" dirty="0">
                <a:latin typeface="Arial" charset="0"/>
                <a:cs typeface="Times New Roman" pitchFamily="18" charset="0"/>
              </a:rPr>
              <a:t>MSO: Bedient sich ein Schüler bei der Anfertigung einer Probearbeit unerlaubter Hilfen, wird die Probearbeit abgenommen und mit der </a:t>
            </a:r>
            <a:r>
              <a:rPr lang="de-DE" altLang="de-DE" sz="2800" b="1" dirty="0">
                <a:latin typeface="Arial" charset="0"/>
                <a:cs typeface="Times New Roman" pitchFamily="18" charset="0"/>
              </a:rPr>
              <a:t>Note 6 </a:t>
            </a:r>
            <a:r>
              <a:rPr lang="de-DE" altLang="de-DE" sz="2800" dirty="0">
                <a:latin typeface="Arial" charset="0"/>
                <a:cs typeface="Times New Roman" pitchFamily="18" charset="0"/>
              </a:rPr>
              <a:t>bewertet. Bei Versuch kann ebenso verfahren werden. Als </a:t>
            </a:r>
            <a:r>
              <a:rPr lang="de-DE" altLang="de-DE" sz="2800" b="1" dirty="0">
                <a:latin typeface="Arial" charset="0"/>
                <a:cs typeface="Times New Roman" pitchFamily="18" charset="0"/>
              </a:rPr>
              <a:t>Versuch</a:t>
            </a:r>
            <a:r>
              <a:rPr lang="de-DE" altLang="de-DE" sz="2800" dirty="0">
                <a:latin typeface="Arial" charset="0"/>
                <a:cs typeface="Times New Roman" pitchFamily="18" charset="0"/>
              </a:rPr>
              <a:t> gilt auch die </a:t>
            </a:r>
            <a:r>
              <a:rPr lang="de-DE" altLang="de-DE" sz="2800" b="1" dirty="0">
                <a:latin typeface="Arial" charset="0"/>
                <a:cs typeface="Times New Roman" pitchFamily="18" charset="0"/>
              </a:rPr>
              <a:t>Bereithaltung</a:t>
            </a:r>
            <a:r>
              <a:rPr lang="de-DE" altLang="de-DE" sz="2800" dirty="0">
                <a:latin typeface="Arial" charset="0"/>
                <a:cs typeface="Times New Roman" pitchFamily="18" charset="0"/>
              </a:rPr>
              <a:t> nicht zugelassener Hilfsmittel.</a:t>
            </a:r>
          </a:p>
          <a:p>
            <a:pPr eaLnBrk="1" hangingPunct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3200" dirty="0">
                <a:latin typeface="Arial" charset="0"/>
                <a:cs typeface="Times New Roman" pitchFamily="18" charset="0"/>
              </a:rPr>
              <a:t>Störung des Prüfungsablaufs: </a:t>
            </a:r>
            <a:br>
              <a:rPr lang="de-DE" altLang="de-DE" sz="3200" dirty="0">
                <a:latin typeface="Arial" charset="0"/>
                <a:cs typeface="Times New Roman" pitchFamily="18" charset="0"/>
              </a:rPr>
            </a:br>
            <a:r>
              <a:rPr lang="de-DE" altLang="de-DE" sz="3200" dirty="0">
                <a:latin typeface="Arial" charset="0"/>
                <a:cs typeface="Times New Roman" pitchFamily="18" charset="0"/>
              </a:rPr>
              <a:t>Lärm, zu spät kommen, Unterschleif, Anordnungen missachten</a:t>
            </a:r>
          </a:p>
          <a:p>
            <a:pPr eaLnBrk="1" hangingPunct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3200" b="1" dirty="0">
                <a:latin typeface="Arial" charset="0"/>
                <a:cs typeface="Times New Roman" pitchFamily="18" charset="0"/>
              </a:rPr>
              <a:t>Ausschluss aus der (gesamten) Prüfung</a:t>
            </a:r>
          </a:p>
          <a:p>
            <a:pPr marL="0" indent="0" eaLnBrk="1" hangingPunct="1">
              <a:lnSpc>
                <a:spcPct val="93000"/>
              </a:lnSpc>
              <a:buFont typeface="Wingdings 2" panose="05020102010507070707" pitchFamily="18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altLang="de-DE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7352F76-AFC3-4FCC-9ECE-6D13A735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27584" y="203819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1463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 	Teilnehmer der Regelklassen 9</a:t>
            </a:r>
          </a:p>
          <a:p>
            <a:pPr>
              <a:tabLst>
                <a:tab pos="271463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 	Andere Teilnehmer: </a:t>
            </a:r>
          </a:p>
          <a:p>
            <a:pPr>
              <a:tabLst>
                <a:tab pos="271463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	- Gymnasiasten</a:t>
            </a:r>
          </a:p>
          <a:p>
            <a:pPr>
              <a:tabLst>
                <a:tab pos="271463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	- Realschüler </a:t>
            </a:r>
          </a:p>
          <a:p>
            <a:pPr>
              <a:tabLst>
                <a:tab pos="271463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	- Schüler einer Privatschule</a:t>
            </a:r>
          </a:p>
          <a:p>
            <a:pPr>
              <a:tabLst>
                <a:tab pos="271463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	- Bewerber, die keine Schüler mehr sind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10F376D-AE94-44B2-9AD5-F86DD5FDF744}"/>
              </a:ext>
            </a:extLst>
          </p:cNvPr>
          <p:cNvSpPr/>
          <p:nvPr/>
        </p:nvSpPr>
        <p:spPr>
          <a:xfrm>
            <a:off x="179512" y="787351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Teilnehmer</a:t>
            </a:r>
          </a:p>
        </p:txBody>
      </p:sp>
    </p:spTree>
    <p:extLst>
      <p:ext uri="{BB962C8B-B14F-4D97-AF65-F5344CB8AC3E}">
        <p14:creationId xmlns:p14="http://schemas.microsoft.com/office/powerpoint/2010/main" val="1695958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22BC669-06AE-4017-A2D1-C2A6FA7B9914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41986" name="Rectangle 1">
            <a:extLst>
              <a:ext uri="{FF2B5EF4-FFF2-40B4-BE49-F238E27FC236}">
                <a16:creationId xmlns:a16="http://schemas.microsoft.com/office/drawing/2014/main" id="{DB3F304D-4C11-45C7-9EDB-39C106FF2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7772400" cy="1143000"/>
          </a:xfrm>
        </p:spPr>
        <p:txBody>
          <a:bodyPr lIns="98640" tIns="79560" rIns="98640" bIns="4932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Deshalb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29632A0-34BF-4796-B9B8-147BBFFCD4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733575"/>
            <a:ext cx="8280920" cy="3783657"/>
          </a:xfrm>
        </p:spPr>
        <p:txBody>
          <a:bodyPr lIns="98640" tIns="71370" rIns="98640" bIns="49320">
            <a:normAutofit/>
          </a:bodyPr>
          <a:lstStyle/>
          <a:p>
            <a:pPr marL="0" indent="0" eaLnBrk="1" hangingPunct="1">
              <a:lnSpc>
                <a:spcPct val="95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DE" altLang="de-DE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Mobiltelefone und Ähnliches </a:t>
            </a:r>
            <a:br>
              <a:rPr lang="de-DE" altLang="de-DE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de-DE" altLang="de-DE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Prüfungsbeginn </a:t>
            </a:r>
            <a:br>
              <a:rPr lang="de-DE" altLang="de-DE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abgegeben werden. </a:t>
            </a:r>
          </a:p>
          <a:p>
            <a:pPr marL="0" indent="0" eaLnBrk="1" hangingPunct="1">
              <a:lnSpc>
                <a:spcPct val="95000"/>
              </a:lnSpc>
              <a:buFont typeface="Wingdings 2" panose="05020102010507070707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DE" altLang="de-DE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altLang="de-DE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DE" altLang="de-DE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Schultaschen werden nicht mit an den Arbeitsplatz genommen, sondern zentral abgestellt.</a:t>
            </a:r>
          </a:p>
        </p:txBody>
      </p:sp>
      <p:pic>
        <p:nvPicPr>
          <p:cNvPr id="2050" name="Picture 2" descr="Verbotszeichen Handy benutzen verboten">
            <a:extLst>
              <a:ext uri="{FF2B5EF4-FFF2-40B4-BE49-F238E27FC236}">
                <a16:creationId xmlns:a16="http://schemas.microsoft.com/office/drawing/2014/main" id="{57193CB5-F2D5-4FA7-B6C2-DE1B3FE8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4294"/>
            <a:ext cx="2808312" cy="30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DDBC93A-AAEB-4D9D-920D-362BEFBE3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852488"/>
          </a:xfrm>
        </p:spPr>
        <p:txBody>
          <a:bodyPr lIns="98640" tIns="79560" rIns="98640" bIns="49320">
            <a:normAutofit/>
          </a:bodyPr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Wichtige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Informationen</a:t>
            </a:r>
            <a:endParaRPr lang="en-GB" altLang="de-DE" b="1" dirty="0">
              <a:solidFill>
                <a:srgbClr val="255691"/>
              </a:solidFill>
              <a:latin typeface="Goudy Old Style" panose="02020502050305020303" pitchFamily="18" charset="0"/>
              <a:cs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5939" y="1055633"/>
            <a:ext cx="86051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2400" dirty="0"/>
              <a:t>Wir bitten alle Teilnehmer regelmäßig die </a:t>
            </a:r>
            <a:r>
              <a:rPr lang="de-DE" sz="2400" b="1" dirty="0"/>
              <a:t>Homepage</a:t>
            </a:r>
            <a:r>
              <a:rPr lang="de-DE" sz="2400" dirty="0"/>
              <a:t> </a:t>
            </a:r>
            <a:r>
              <a:rPr lang="de-DE" sz="2400" dirty="0">
                <a:hlinkClick r:id="rId3"/>
              </a:rPr>
              <a:t>www.altstadtschule-bayreuth.de</a:t>
            </a:r>
            <a:r>
              <a:rPr lang="de-DE" sz="2400" dirty="0"/>
              <a:t> zu besuchen, da es zu kurzfristigen Änderungen kommen kann.</a:t>
            </a:r>
          </a:p>
          <a:p>
            <a:pPr fontAlgn="base"/>
            <a:endParaRPr lang="de-DE" sz="2400" dirty="0"/>
          </a:p>
          <a:p>
            <a:pPr fontAlgn="base"/>
            <a:r>
              <a:rPr lang="de-DE" sz="2400" dirty="0"/>
              <a:t>Bei schriftlichen Prüfungen müssen alle Teilnehmer </a:t>
            </a:r>
            <a:r>
              <a:rPr lang="de-DE" sz="2400" b="1" dirty="0"/>
              <a:t>30 Minuten</a:t>
            </a:r>
            <a:r>
              <a:rPr lang="de-DE" sz="2400" dirty="0"/>
              <a:t> vor Prüfungsbeginn anwesend sein. Es werden die </a:t>
            </a:r>
            <a:r>
              <a:rPr lang="de-DE" sz="2400" b="1" dirty="0"/>
              <a:t>Personalausweise</a:t>
            </a:r>
            <a:r>
              <a:rPr lang="de-DE" sz="2400" dirty="0"/>
              <a:t> kontrolliert und die Prüfungsplätze verlost.</a:t>
            </a:r>
          </a:p>
          <a:p>
            <a:pPr fontAlgn="base"/>
            <a:endParaRPr lang="de-DE" sz="2400" dirty="0"/>
          </a:p>
          <a:p>
            <a:pPr algn="ctr" fontAlgn="base"/>
            <a:r>
              <a:rPr lang="de-DE" sz="2400" b="1" dirty="0"/>
              <a:t>Skripte</a:t>
            </a:r>
            <a:r>
              <a:rPr lang="de-DE" sz="2400" dirty="0"/>
              <a:t> für die schulhausinternen Prüfungen können im Sekretariat gegen einen Unkostenbeitrag telefonisch bestellt und nach Termin-absprache abgeholt werden. </a:t>
            </a:r>
            <a:r>
              <a:rPr lang="de-DE" sz="2400" b="1" dirty="0"/>
              <a:t>Schülerbücher</a:t>
            </a:r>
            <a:r>
              <a:rPr lang="de-DE" sz="2400" dirty="0"/>
              <a:t> können - sofern vorhanden - gegen eine Kaution von 20 € je Lehrwerk ausgeliehen werden.</a:t>
            </a:r>
          </a:p>
        </p:txBody>
      </p:sp>
    </p:spTree>
    <p:extLst>
      <p:ext uri="{BB962C8B-B14F-4D97-AF65-F5344CB8AC3E}">
        <p14:creationId xmlns:p14="http://schemas.microsoft.com/office/powerpoint/2010/main" val="2629840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25439" y="1137513"/>
            <a:ext cx="867712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Sollte während der Durchführung der Prüfung eine Erkrankung auftreten, benötigen wir bis spätestens 12 Uhr ein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ärztliches Attest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sz="10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Die Schule ist umgehend am Prüfungstag vor 8 Uhr telefonisch zu verständigen. Falls niemand im Sekretariat erreichbar sein sollte, bitte zur eigenen Absicherung Anrufbeantworter und Information per Mail an </a:t>
            </a:r>
            <a:r>
              <a:rPr lang="de-DE" sz="2400" dirty="0">
                <a:latin typeface="Arial" pitchFamily="34" charset="0"/>
                <a:cs typeface="Arial" pitchFamily="34" charset="0"/>
                <a:hlinkClick r:id="rId3"/>
              </a:rPr>
              <a:t>verwaltung@altstadtschule-bayreuth.de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endParaRPr lang="de-DE" sz="10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Ein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Nachholtermin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ist im laufenden Schuljahr oder zu Beginn des folgenden Schuljahres möglich. Das Nichtantreten einer Prüfung wird mit „ungenügend“ bewertet. </a:t>
            </a:r>
          </a:p>
          <a:p>
            <a:endParaRPr lang="de-DE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DDBC93A-AAEB-4D9D-920D-362BEFBE3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00248"/>
            <a:ext cx="7772400" cy="852488"/>
          </a:xfrm>
        </p:spPr>
        <p:txBody>
          <a:bodyPr lIns="98640" tIns="79560" rIns="98640" bIns="49320">
            <a:normAutofit/>
          </a:bodyPr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Erkrankung</a:t>
            </a:r>
            <a:endParaRPr lang="en-GB" altLang="de-DE" b="1" dirty="0">
              <a:solidFill>
                <a:srgbClr val="255691"/>
              </a:solidFill>
              <a:latin typeface="Goudy Old Style" panose="020205020503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63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9D0BD4D-B8D3-4613-9024-0F8CA596E4D4}"/>
              </a:ext>
            </a:extLst>
          </p:cNvPr>
          <p:cNvSpPr/>
          <p:nvPr/>
        </p:nvSpPr>
        <p:spPr>
          <a:xfrm>
            <a:off x="246087" y="404664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Wann hat man den QA bestanden?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965D474-9AD1-4661-B7ED-92136AC7BE95}"/>
              </a:ext>
            </a:extLst>
          </p:cNvPr>
          <p:cNvSpPr/>
          <p:nvPr/>
        </p:nvSpPr>
        <p:spPr>
          <a:xfrm>
            <a:off x="395536" y="126876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Ein/e Teilnehmer/in hat den qualifizierenden Abschluss erreicht, wenn er/sie eine Gesamt-bewertung von mindestens 3,0 erreicht hat.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D6EB0E-232F-499C-B1F1-74079E8E6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140968"/>
            <a:ext cx="2502793" cy="25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70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9D0BD4D-B8D3-4613-9024-0F8CA596E4D4}"/>
              </a:ext>
            </a:extLst>
          </p:cNvPr>
          <p:cNvSpPr/>
          <p:nvPr/>
        </p:nvSpPr>
        <p:spPr>
          <a:xfrm>
            <a:off x="215356" y="399597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Gewichtung der Noten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FF5469-7B11-4532-80CB-EF76CC5E5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87"/>
          <a:stretch/>
        </p:blipFill>
        <p:spPr>
          <a:xfrm>
            <a:off x="5220072" y="1320937"/>
            <a:ext cx="3449180" cy="46232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DE0610-4759-4AF2-9C37-A4827CB626F9}"/>
              </a:ext>
            </a:extLst>
          </p:cNvPr>
          <p:cNvSpPr txBox="1"/>
          <p:nvPr/>
        </p:nvSpPr>
        <p:spPr>
          <a:xfrm>
            <a:off x="407439" y="1454502"/>
            <a:ext cx="457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Die in der Prüfung erreichten Noten werden gemäß der Tabelle je nach Gewichtung multipliziert, danach addiert und schließlich je nach Teilnahmeart (Intern: Teiler 18 / Extern: Teiler 9) dividiert.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59728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9D0BD4D-B8D3-4613-9024-0F8CA596E4D4}"/>
              </a:ext>
            </a:extLst>
          </p:cNvPr>
          <p:cNvSpPr/>
          <p:nvPr/>
        </p:nvSpPr>
        <p:spPr>
          <a:xfrm>
            <a:off x="215356" y="264711"/>
            <a:ext cx="87849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Was kann ich tun, wenn ich den Notenschnitt nicht erreicht habe 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DF4259-63EF-42BC-8FF4-7ABC58D7F063}"/>
              </a:ext>
            </a:extLst>
          </p:cNvPr>
          <p:cNvSpPr/>
          <p:nvPr/>
        </p:nvSpPr>
        <p:spPr>
          <a:xfrm>
            <a:off x="359532" y="1772816"/>
            <a:ext cx="84249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3050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 	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Bei Nichterreichen der Gesamtbewertung (3,0) 	ist eine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freiwillige mündliche Prüfung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in 	Deutsch und/oder Mathematik möglich.</a:t>
            </a:r>
          </a:p>
          <a:p>
            <a:pPr>
              <a:tabLst>
                <a:tab pos="273050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 	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Genügt die erste Prüfung bereits zur 	Erreichung des Durchschnittes, entfällt die 	zweite Prüfung. </a:t>
            </a:r>
          </a:p>
          <a:p>
            <a:pPr>
              <a:tabLst>
                <a:tab pos="273050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 	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Mündliche Prüfungen zur Notenverbesserung 	sind nicht statthaft.</a:t>
            </a:r>
          </a:p>
        </p:txBody>
      </p:sp>
    </p:spTree>
    <p:extLst>
      <p:ext uri="{BB962C8B-B14F-4D97-AF65-F5344CB8AC3E}">
        <p14:creationId xmlns:p14="http://schemas.microsoft.com/office/powerpoint/2010/main" val="4238651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2960" y="800157"/>
            <a:ext cx="7543800" cy="82864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Notenbekanntgabe</a:t>
            </a:r>
            <a:endParaRPr lang="de-DE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22960" y="1985933"/>
            <a:ext cx="8141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3050" algn="l"/>
              </a:tabLst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• 	Montag, 6. Juli 2026 ab 11:30 Uhr (telefonisch)</a:t>
            </a:r>
          </a:p>
          <a:p>
            <a:endParaRPr lang="de-DE" sz="2800" b="1" dirty="0"/>
          </a:p>
          <a:p>
            <a:pPr>
              <a:tabLst>
                <a:tab pos="273050" algn="l"/>
              </a:tabLst>
            </a:pPr>
            <a:r>
              <a:rPr lang="de-DE" sz="2800" dirty="0">
                <a:latin typeface="Arial" panose="020B0604020202020204" pitchFamily="34" charset="0"/>
                <a:cs typeface="Arial" pitchFamily="34" charset="0"/>
              </a:rPr>
              <a:t>• 	Gleichzeitige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Einteilung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zur zusätzlichen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freiwilligen mündlichen Zusatzprüfung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	Deutsch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und/oder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Mathematik: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Mittwoch, 08.07.2026 und </a:t>
            </a:r>
          </a:p>
          <a:p>
            <a:pPr>
              <a:tabLst>
                <a:tab pos="273050" algn="l"/>
              </a:tabLst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Donnerstag, 09.07.2026.</a:t>
            </a:r>
          </a:p>
        </p:txBody>
      </p:sp>
    </p:spTree>
    <p:extLst>
      <p:ext uri="{BB962C8B-B14F-4D97-AF65-F5344CB8AC3E}">
        <p14:creationId xmlns:p14="http://schemas.microsoft.com/office/powerpoint/2010/main" val="450638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9F9037E-7931-4C51-9249-EFA142328BBC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3794" name="Rectangle 1">
            <a:extLst>
              <a:ext uri="{FF2B5EF4-FFF2-40B4-BE49-F238E27FC236}">
                <a16:creationId xmlns:a16="http://schemas.microsoft.com/office/drawing/2014/main" id="{163CEB59-8CFA-4AFD-AE93-054D380AA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3988" cy="830262"/>
          </a:xfrm>
        </p:spPr>
        <p:txBody>
          <a:bodyPr lIns="98640" tIns="79560" rIns="98640" bIns="4932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Nützliche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Hinweise</a:t>
            </a:r>
            <a:endParaRPr lang="en-GB" altLang="de-DE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E193CFA-E19C-40D8-830A-66945AEDF1BA}"/>
              </a:ext>
            </a:extLst>
          </p:cNvPr>
          <p:cNvSpPr/>
          <p:nvPr/>
        </p:nvSpPr>
        <p:spPr>
          <a:xfrm>
            <a:off x="359371" y="1052736"/>
            <a:ext cx="8605117" cy="532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600" dirty="0"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Bitte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auf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saubere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äußere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Form und gut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lesbare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Schrift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schriftlichen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Prüfungen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achten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de-DE" sz="26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400" dirty="0"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jeweiligen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Prüfungstag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findet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Ausgabe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von 	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vergessenen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Formelsammlungen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Wörterbüchern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Taschenrechnern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statt</a:t>
            </a:r>
            <a:endParaRPr lang="en-GB" alt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400" dirty="0"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Quali-Gehefte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Vorbereitungsbücher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de-DE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e-DE" sz="2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. Stark,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Oldenbourg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, Auer, Cornelsen,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lnSpc>
                <a:spcPct val="120000"/>
              </a:lnSpc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400" dirty="0"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Materialien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Skripten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/ Handouts (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Externe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de-DE" sz="2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2730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sz="2400" dirty="0"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Schulbücher</a:t>
            </a:r>
            <a: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der 9.Jahrgangsstufe </a:t>
            </a:r>
            <a:br>
              <a:rPr lang="en-GB" alt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itchFamily="34" charset="0"/>
              </a:rPr>
              <a:t>• 	</a:t>
            </a:r>
            <a:r>
              <a:rPr lang="en-GB" altLang="de-DE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Prüfungsaufgaben</a:t>
            </a:r>
            <a:r>
              <a:rPr lang="en-GB" altLang="de-D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altLang="de-DE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Vorjahre</a:t>
            </a:r>
            <a:r>
              <a:rPr lang="en-GB" altLang="de-D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altLang="de-DE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</a:t>
            </a:r>
            <a:r>
              <a:rPr lang="en-GB" altLang="de-D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Deutsch 	und </a:t>
            </a:r>
            <a:r>
              <a:rPr lang="en-GB" altLang="de-DE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r>
              <a:rPr lang="en-GB" altLang="de-D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durcharbeiten</a:t>
            </a:r>
            <a:r>
              <a:rPr lang="en-GB" altLang="de-D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9F9037E-7931-4C51-9249-EFA142328BBC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3794" name="Rectangle 1">
            <a:extLst>
              <a:ext uri="{FF2B5EF4-FFF2-40B4-BE49-F238E27FC236}">
                <a16:creationId xmlns:a16="http://schemas.microsoft.com/office/drawing/2014/main" id="{163CEB59-8CFA-4AFD-AE93-054D380AA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476" y="366490"/>
            <a:ext cx="7773988" cy="830262"/>
          </a:xfrm>
        </p:spPr>
        <p:txBody>
          <a:bodyPr lIns="98640" tIns="79560" rIns="98640" bIns="4932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Nützliche</a:t>
            </a:r>
            <a:r>
              <a:rPr lang="en-GB" altLang="de-DE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</a:t>
            </a:r>
            <a:r>
              <a:rPr lang="en-GB" altLang="de-DE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Hinweise</a:t>
            </a:r>
            <a:endParaRPr lang="en-GB" altLang="de-DE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F628538-2662-4A25-BDDD-DEEC2E7E3837}"/>
              </a:ext>
            </a:extLst>
          </p:cNvPr>
          <p:cNvSpPr/>
          <p:nvPr/>
        </p:nvSpPr>
        <p:spPr>
          <a:xfrm>
            <a:off x="539552" y="1125828"/>
            <a:ext cx="8251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hlinkClick r:id="rId3"/>
              </a:rPr>
              <a:t>https://archiv.bycs.de/edu-sharing/components/search</a:t>
            </a:r>
            <a:endParaRPr lang="de-DE" sz="2800" dirty="0"/>
          </a:p>
          <a:p>
            <a:endParaRPr lang="de-DE" sz="2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B62535E-46A4-4FF3-A0D4-F2CB3D2CA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ADB5BC7-A50D-4001-AD98-E21BDA2E1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725965"/>
            <a:ext cx="6912768" cy="3863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642236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A80448-C765-4E2A-ABE1-B68C99F8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034197"/>
            <a:ext cx="3888431" cy="4069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960" cy="14507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r>
              <a:rPr lang="en-US" sz="5300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Haben</a:t>
            </a:r>
            <a:r>
              <a:rPr lang="en-US" sz="53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Sie </a:t>
            </a:r>
            <a:r>
              <a:rPr lang="en-US" sz="5300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noch</a:t>
            </a:r>
            <a:r>
              <a:rPr lang="en-US" sz="53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</a:t>
            </a:r>
            <a:r>
              <a:rPr lang="en-US" sz="5300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Fragen</a:t>
            </a:r>
            <a:r>
              <a:rPr lang="en-US" sz="53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?</a:t>
            </a:r>
            <a:br>
              <a:rPr lang="de-DE" dirty="0">
                <a:solidFill>
                  <a:srgbClr val="255691"/>
                </a:solidFill>
              </a:rPr>
            </a:br>
            <a:endParaRPr lang="de-DE" dirty="0">
              <a:solidFill>
                <a:srgbClr val="25569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39397D-2D29-4451-8761-2396663D4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7352F76-AFC3-4FCC-9ECE-6D13A735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10F376D-AE94-44B2-9AD5-F86DD5FDF744}"/>
              </a:ext>
            </a:extLst>
          </p:cNvPr>
          <p:cNvSpPr/>
          <p:nvPr/>
        </p:nvSpPr>
        <p:spPr>
          <a:xfrm>
            <a:off x="179512" y="476672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Ansprechpartner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DE5728-1059-C336-A583-AB0AF0729E8C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3568" y="1484784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3050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 	Frau Mauritz - Verwaltungsangestellte</a:t>
            </a:r>
          </a:p>
          <a:p>
            <a:pPr>
              <a:tabLst>
                <a:tab pos="273050" algn="l"/>
              </a:tabLst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1463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 	Herr Weintritt - Klassenleiter 9a</a:t>
            </a:r>
            <a:br>
              <a:rPr lang="de-DE" sz="3200" dirty="0">
                <a:latin typeface="Arial" pitchFamily="34" charset="0"/>
                <a:cs typeface="Arial" pitchFamily="34" charset="0"/>
              </a:rPr>
            </a:b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3200" dirty="0">
                <a:latin typeface="Arial" pitchFamily="34" charset="0"/>
                <a:cs typeface="Arial" pitchFamily="34" charset="0"/>
              </a:rPr>
              <a:t>• 	Herr Pleger - Klassenleiter 9b</a:t>
            </a:r>
          </a:p>
          <a:p>
            <a:pPr>
              <a:tabLst>
                <a:tab pos="271463" algn="l"/>
              </a:tabLst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1463" algn="l"/>
                <a:tab pos="273050" algn="l"/>
                <a:tab pos="354013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 	Herr Grießhammer - 	Konrektor/</a:t>
            </a:r>
            <a:br>
              <a:rPr lang="de-DE" sz="3200" dirty="0">
                <a:latin typeface="Arial" pitchFamily="34" charset="0"/>
                <a:cs typeface="Arial" pitchFamily="34" charset="0"/>
              </a:rPr>
            </a:br>
            <a:r>
              <a:rPr lang="de-DE" sz="3200" dirty="0">
                <a:latin typeface="Arial" pitchFamily="34" charset="0"/>
                <a:cs typeface="Arial" pitchFamily="34" charset="0"/>
              </a:rPr>
              <a:t>	Stellvertretender Schulleiter</a:t>
            </a:r>
          </a:p>
          <a:p>
            <a:pPr>
              <a:tabLst>
                <a:tab pos="271463" algn="l"/>
                <a:tab pos="273050" algn="l"/>
              </a:tabLst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•	Herr Eitler - Rektor/Schulleiter</a:t>
            </a:r>
          </a:p>
        </p:txBody>
      </p:sp>
    </p:spTree>
    <p:extLst>
      <p:ext uri="{BB962C8B-B14F-4D97-AF65-F5344CB8AC3E}">
        <p14:creationId xmlns:p14="http://schemas.microsoft.com/office/powerpoint/2010/main" val="664565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66075"/>
            <a:ext cx="8640960" cy="14507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br>
              <a:rPr lang="en-US" u="sng" dirty="0">
                <a:solidFill>
                  <a:srgbClr val="255691"/>
                </a:solidFill>
              </a:rPr>
            </a:br>
            <a:r>
              <a:rPr lang="en-US" sz="6700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Vielen</a:t>
            </a:r>
            <a:r>
              <a:rPr lang="en-US" sz="67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 Dank.</a:t>
            </a:r>
            <a:br>
              <a:rPr lang="de-DE" dirty="0">
                <a:solidFill>
                  <a:srgbClr val="255691"/>
                </a:solidFill>
              </a:rPr>
            </a:br>
            <a:endParaRPr lang="de-DE" dirty="0">
              <a:solidFill>
                <a:srgbClr val="25569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C0C88F-FA29-4F4D-8C4B-2545E80C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068811A-BAF7-4296-AD2F-49518B5241FE}"/>
              </a:ext>
            </a:extLst>
          </p:cNvPr>
          <p:cNvSpPr/>
          <p:nvPr/>
        </p:nvSpPr>
        <p:spPr>
          <a:xfrm>
            <a:off x="323528" y="393828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255691"/>
                </a:solidFill>
                <a:latin typeface="Goudy Old Style" pitchFamily="18" charset="0"/>
              </a:rPr>
              <a:t>Wir wünschen allen Teilnehmerinnen und Teilnehmern gutes Durchhalten und viel Erfolg! </a:t>
            </a:r>
          </a:p>
        </p:txBody>
      </p:sp>
      <p:pic>
        <p:nvPicPr>
          <p:cNvPr id="3" name="Picture 2" descr="https://altstadtschule-bayreuth.de/wp-content/uploads/2020/06/Quali-yes-no-300x17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600400" cy="2076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7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E58962-AD82-41A0-902F-1B49426ADF52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D1203F5B-9B02-4223-9358-F1BFE904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1591"/>
          </a:xfrm>
        </p:spPr>
        <p:txBody>
          <a:bodyPr tIns="133056"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dirty="0"/>
              <a:t> </a:t>
            </a:r>
            <a:r>
              <a:rPr lang="de-DE" altLang="de-DE" sz="40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Qualifizierender</a:t>
            </a:r>
            <a:r>
              <a:rPr lang="de-DE" altLang="de-DE" sz="4000" dirty="0">
                <a:solidFill>
                  <a:srgbClr val="255691"/>
                </a:solidFill>
                <a:latin typeface="Goudy Old Style" panose="02020502050305020303" pitchFamily="18" charset="0"/>
              </a:rPr>
              <a:t> </a:t>
            </a:r>
            <a:r>
              <a:rPr lang="de-DE" altLang="de-DE" sz="40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Abschluss der Mittelschule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C12966-7545-4D5D-B90D-083B6DCB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pic>
        <p:nvPicPr>
          <p:cNvPr id="3" name="Grafik 2" descr="Ein Bild, das Text, Boden, Tisch, Im Haus enthält.&#10;&#10;Automatisch generierte Beschreibung">
            <a:extLst>
              <a:ext uri="{FF2B5EF4-FFF2-40B4-BE49-F238E27FC236}">
                <a16:creationId xmlns:a16="http://schemas.microsoft.com/office/drawing/2014/main" id="{90CC2659-9011-3E63-AEA9-A31C000DD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69317" cy="4386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10F376D-AE94-44B2-9AD5-F86DD5FDF744}"/>
              </a:ext>
            </a:extLst>
          </p:cNvPr>
          <p:cNvSpPr/>
          <p:nvPr/>
        </p:nvSpPr>
        <p:spPr>
          <a:xfrm>
            <a:off x="179512" y="597456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Übersicht über die Prüfungsfächer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352F76-AFC3-4FCC-9ECE-6D13A735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7AF1F9-7696-6F84-5D3E-5570406482E8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84F132-A0A8-47D2-BA63-E0B86188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64904"/>
            <a:ext cx="8784976" cy="3528392"/>
          </a:xfrm>
        </p:spPr>
        <p:txBody>
          <a:bodyPr>
            <a:normAutofit fontScale="90000"/>
          </a:bodyPr>
          <a:lstStyle/>
          <a:p>
            <a:pPr marL="533400">
              <a:lnSpc>
                <a:spcPct val="90000"/>
              </a:lnSpc>
              <a:tabLst>
                <a:tab pos="533400" algn="l"/>
                <a:tab pos="808038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/>
            </a:pPr>
            <a:r>
              <a:rPr lang="en-GB" altLang="de-DE" sz="20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</a:t>
            </a:r>
            <a: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	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Deutsch / Deutsch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als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Zweitsprache</a:t>
            </a:r>
            <a:b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</a:rPr>
            </a:br>
            <a:r>
              <a:rPr lang="en-GB" altLang="de-DE" sz="20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</a:t>
            </a:r>
            <a: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	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Mathematik</a:t>
            </a:r>
            <a:b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</a:rPr>
            </a:br>
            <a:r>
              <a:rPr lang="en-GB" altLang="de-DE" sz="20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</a:t>
            </a:r>
            <a: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 	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Englisch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/ NT / GPG /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Muttersprache</a:t>
            </a:r>
            <a:b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</a:rPr>
            </a:br>
            <a:r>
              <a:rPr lang="en-GB" altLang="de-DE" sz="20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</a:t>
            </a:r>
            <a: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 	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Projektprüfung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:</a:t>
            </a:r>
            <a:b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</a:b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 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Leitfach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WiB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mit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Technik/ES/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WiK</a:t>
            </a:r>
            <a:b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</a:rPr>
            </a:br>
            <a:r>
              <a:rPr lang="en-GB" altLang="de-DE" sz="20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</a:t>
            </a:r>
            <a:r>
              <a:rPr lang="en-GB" altLang="de-DE" sz="28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 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  <a:sym typeface="Wingdings"/>
              </a:rPr>
              <a:t>	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Sport / Kunst / Religion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ev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. und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kath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.,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Ethik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, 	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Islamunterricht</a:t>
            </a:r>
            <a: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 / </a:t>
            </a:r>
            <a:r>
              <a:rPr lang="en-GB" altLang="de-DE" sz="3600" b="1" dirty="0" err="1">
                <a:solidFill>
                  <a:schemeClr val="tx1"/>
                </a:solidFill>
                <a:latin typeface="Goudy Old Style" panose="02020502050305020303" pitchFamily="18" charset="0"/>
              </a:rPr>
              <a:t>Informatik</a:t>
            </a:r>
            <a:br>
              <a:rPr lang="en-GB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</a:br>
            <a:br>
              <a:rPr lang="en-GB" altLang="de-DE" sz="1000" b="1" dirty="0">
                <a:solidFill>
                  <a:schemeClr val="tx1"/>
                </a:solidFill>
                <a:latin typeface="Goudy Old Style" panose="02020502050305020303" pitchFamily="18" charset="0"/>
              </a:rPr>
            </a:br>
            <a:r>
              <a:rPr lang="en-GB" altLang="de-DE" sz="10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	</a:t>
            </a:r>
            <a:r>
              <a:rPr lang="de-DE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(Englisch als freiwilliges 6. Fach, </a:t>
            </a:r>
            <a:br>
              <a:rPr lang="de-DE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</a:br>
            <a:r>
              <a:rPr lang="de-DE" altLang="de-DE" sz="36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	dann oben aber NT oder/und GPG)</a:t>
            </a:r>
            <a:br>
              <a:rPr lang="de-DE" alt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2039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10F376D-AE94-44B2-9AD5-F86DD5FDF744}"/>
              </a:ext>
            </a:extLst>
          </p:cNvPr>
          <p:cNvSpPr/>
          <p:nvPr/>
        </p:nvSpPr>
        <p:spPr>
          <a:xfrm>
            <a:off x="179512" y="139279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Homepage - </a:t>
            </a:r>
            <a:r>
              <a:rPr lang="de-DE" sz="4400" b="1" dirty="0" err="1">
                <a:solidFill>
                  <a:srgbClr val="255691"/>
                </a:solidFill>
                <a:latin typeface="Goudy Old Style" panose="02020502050305020303" pitchFamily="18" charset="0"/>
              </a:rPr>
              <a:t>Quali</a:t>
            </a:r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352F76-AFC3-4FCC-9ECE-6D13A735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AECB5C-B86A-4786-98F2-09CA18041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364697"/>
            <a:ext cx="8604448" cy="3828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D39C663-5B0A-46E6-8851-4723BAB105E7}"/>
              </a:ext>
            </a:extLst>
          </p:cNvPr>
          <p:cNvSpPr/>
          <p:nvPr/>
        </p:nvSpPr>
        <p:spPr>
          <a:xfrm>
            <a:off x="5004048" y="2348880"/>
            <a:ext cx="432048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99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10F376D-AE94-44B2-9AD5-F86DD5FDF744}"/>
              </a:ext>
            </a:extLst>
          </p:cNvPr>
          <p:cNvSpPr/>
          <p:nvPr/>
        </p:nvSpPr>
        <p:spPr>
          <a:xfrm>
            <a:off x="179512" y="260648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255691"/>
                </a:solidFill>
                <a:latin typeface="Goudy Old Style" panose="02020502050305020303" pitchFamily="18" charset="0"/>
              </a:rPr>
              <a:t>Hyperlinks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352F76-AFC3-4FCC-9ECE-6D13A735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8DABA1F-B4A4-69BE-6145-7F83A85A32F4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169880-A050-4D3B-997B-47BCED1B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75" y="1124744"/>
            <a:ext cx="6140285" cy="4370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86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D0F28E4-988E-4B6A-BF5E-3D192E2BD3DD}"/>
              </a:ext>
            </a:extLst>
          </p:cNvPr>
          <p:cNvSpPr/>
          <p:nvPr/>
        </p:nvSpPr>
        <p:spPr>
          <a:xfrm>
            <a:off x="215355" y="1310494"/>
            <a:ext cx="87849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de-DE" sz="4400" b="1" dirty="0">
              <a:solidFill>
                <a:srgbClr val="25569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A31C92-1533-4360-826B-F7F6B4BF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8728"/>
            <a:ext cx="3240360" cy="109264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A4DBBDDB-0C95-4613-A18B-F9DF7E59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5559"/>
            <a:ext cx="9144000" cy="830263"/>
          </a:xfrm>
        </p:spPr>
        <p:txBody>
          <a:bodyPr lIns="98640" tIns="79560" rIns="98640" bIns="49320">
            <a:noAutofit/>
          </a:bodyPr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7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Pflichtfach</a:t>
            </a:r>
            <a:r>
              <a:rPr lang="en-GB" altLang="de-DE" sz="37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Deutsch  -  30. </a:t>
            </a:r>
            <a:r>
              <a:rPr lang="en-GB" altLang="de-DE" sz="37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Juni</a:t>
            </a:r>
            <a:r>
              <a:rPr lang="en-GB" altLang="de-DE" sz="3700" b="1" dirty="0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 2026; 8:30 </a:t>
            </a:r>
            <a:r>
              <a:rPr lang="en-GB" altLang="de-DE" sz="3700" b="1" dirty="0" err="1">
                <a:solidFill>
                  <a:srgbClr val="255691"/>
                </a:solidFill>
                <a:latin typeface="Goudy Old Style" panose="02020502050305020303" pitchFamily="18" charset="0"/>
                <a:cs typeface="Times New Roman" pitchFamily="18" charset="0"/>
              </a:rPr>
              <a:t>Uhr</a:t>
            </a:r>
            <a:endParaRPr lang="en-GB" altLang="de-DE" sz="3700" b="1" dirty="0">
              <a:solidFill>
                <a:srgbClr val="255691"/>
              </a:solidFill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66674CC-45AC-4005-9C7A-830EAFF5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801000"/>
            <a:ext cx="5276747" cy="525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6382114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1627</Words>
  <Application>Microsoft Office PowerPoint</Application>
  <PresentationFormat>Bildschirmpräsentation (4:3)</PresentationFormat>
  <Paragraphs>182</Paragraphs>
  <Slides>40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Goudy Old Style</vt:lpstr>
      <vt:lpstr>Open Sans</vt:lpstr>
      <vt:lpstr>Times New Roman</vt:lpstr>
      <vt:lpstr>Wingdings</vt:lpstr>
      <vt:lpstr>Wingdings 2</vt:lpstr>
      <vt:lpstr>Rückblick</vt:lpstr>
      <vt:lpstr>PowerPoint-Präsentation</vt:lpstr>
      <vt:lpstr>PowerPoint-Präsentation</vt:lpstr>
      <vt:lpstr>PowerPoint-Präsentation</vt:lpstr>
      <vt:lpstr>PowerPoint-Präsentation</vt:lpstr>
      <vt:lpstr> Qualifizierender Abschluss der Mittelschule</vt:lpstr>
      <vt:lpstr>  Deutsch / Deutsch als Zweitsprache   Mathematik   Englisch / NT / GPG / Muttersprache   Projektprüfung:    Leitfach WiB mit Technik/ES/WiK   Sport / Kunst / Religion ev. und kath., Ethik,  Islamunterricht / Informatik   (Englisch als freiwilliges 6. Fach,   dann oben aber NT oder/und GPG) </vt:lpstr>
      <vt:lpstr>PowerPoint-Präsentation</vt:lpstr>
      <vt:lpstr>PowerPoint-Präsentation</vt:lpstr>
      <vt:lpstr>Pflichtfach Deutsch  -  30. Juni 2026; 8:30 Uhr</vt:lpstr>
      <vt:lpstr>Pflichtfach Deutsch  - 30. Juni 2026; 8:30 Uhr</vt:lpstr>
      <vt:lpstr>Pflichtfach Deutsch als Zweitsprache – mündliche Prüfung - 9. Juni 2026</vt:lpstr>
      <vt:lpstr>Pflichtfach Deutsch als Zweitsprache 30. Juni 2026; 8:30 Uhr</vt:lpstr>
      <vt:lpstr>Pflichtfach Mathematik 1. Juli 2026; 8:30 Uhr</vt:lpstr>
      <vt:lpstr>Wahlfächer Englisch, NT, GPG, Projektprüfung (Natur und Technik)   (Geschichte/Politik/Geographie)</vt:lpstr>
      <vt:lpstr>Englisch - Mündlicher Teil 16./17./18. Juni 2026  –  15 Minuten</vt:lpstr>
      <vt:lpstr>Englisch - Schriftlicher Teil 29. Juni 2026; 8:30 Uhr</vt:lpstr>
      <vt:lpstr>        NT                   GPG  (Natur und Technik)   (Geschichte/Politik/Geographie)</vt:lpstr>
      <vt:lpstr>PowerPoint-Präsentation</vt:lpstr>
      <vt:lpstr>Leittextbeispiele: Szenario</vt:lpstr>
      <vt:lpstr>PowerPoint-Präsentation</vt:lpstr>
      <vt:lpstr>PowerPoint-Präsentation</vt:lpstr>
      <vt:lpstr>PowerPoint-Präsentation</vt:lpstr>
      <vt:lpstr>Weiteres Fach:</vt:lpstr>
      <vt:lpstr>Weiteres Fach:</vt:lpstr>
      <vt:lpstr>PowerPoint-Präsentation</vt:lpstr>
      <vt:lpstr>Nicht erlaubt!</vt:lpstr>
      <vt:lpstr>Nicht erlaubt!</vt:lpstr>
      <vt:lpstr>Nicht erlaubt!</vt:lpstr>
      <vt:lpstr>Folgen </vt:lpstr>
      <vt:lpstr>Deshalb:</vt:lpstr>
      <vt:lpstr>Wichtige Informationen</vt:lpstr>
      <vt:lpstr>Erkrankung</vt:lpstr>
      <vt:lpstr>PowerPoint-Präsentation</vt:lpstr>
      <vt:lpstr>PowerPoint-Präsentation</vt:lpstr>
      <vt:lpstr>PowerPoint-Präsentation</vt:lpstr>
      <vt:lpstr>Notenbekanntgabe</vt:lpstr>
      <vt:lpstr>Nützliche Hinweise</vt:lpstr>
      <vt:lpstr>Nützliche Hinweise</vt:lpstr>
      <vt:lpstr>       Haben Sie noch Fragen? </vt:lpstr>
      <vt:lpstr>       Vielen Dank.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Schulentwicklung der Altstadtschule</dc:title>
  <dc:creator>Konrektorat</dc:creator>
  <cp:lastModifiedBy>Robert Eitler</cp:lastModifiedBy>
  <cp:revision>325</cp:revision>
  <cp:lastPrinted>2018-09-07T12:28:35Z</cp:lastPrinted>
  <dcterms:created xsi:type="dcterms:W3CDTF">2018-03-21T16:13:54Z</dcterms:created>
  <dcterms:modified xsi:type="dcterms:W3CDTF">2026-03-16T08:33:39Z</dcterms:modified>
</cp:coreProperties>
</file>